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95359-4F44-4532-B42D-E8FB2D439C57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5AEDD-2E91-4F87-BAB8-68C8D93BA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4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F0A43-BA1B-4378-BCBC-FFA5C20FC50A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我們所做的，其實就是注意從接到顧客訂單到向顧客收帳這段期間的作業時間，藉由移除不能創造 價值的浪費，以縮短作業時間。」</a:t>
            </a:r>
            <a:br>
              <a:rPr lang="zh-TW" altLang="en-US" smtClean="0"/>
            </a:br>
            <a:endParaRPr lang="zh-TW" altLang="en-US" smtClean="0"/>
          </a:p>
          <a:p>
            <a:pPr eaLnBrk="1" hangingPunct="1"/>
            <a:r>
              <a:rPr lang="zh-TW" altLang="en-US" smtClean="0"/>
              <a:t>建立最終成品的某一存貨水準，以維持平順的生產時程表，而不是根據實際顧客訂單的需求波動來生產。</a:t>
            </a:r>
          </a:p>
          <a:p>
            <a:pPr eaLnBrk="1" hangingPunct="1"/>
            <a:r>
              <a:rPr lang="zh-TW" altLang="en-US" smtClean="0"/>
              <a:t>最好選擇性地增加間接成本，並以之取代直接勞動成本。當你把創造價值的員工中之浪費情形除去時，你必須對工作者提供高品質的支援，就像在重大手術中為外科醫生提供支援一樣。</a:t>
            </a:r>
            <a:br>
              <a:rPr lang="zh-TW" altLang="en-US" smtClean="0"/>
            </a:br>
            <a:r>
              <a:rPr lang="zh-TW" altLang="en-US" smtClean="0"/>
              <a:t>你應該根據顧客</a:t>
            </a:r>
            <a:r>
              <a:rPr lang="en-US" altLang="zh-TW" smtClean="0"/>
              <a:t>(</a:t>
            </a:r>
            <a:r>
              <a:rPr lang="zh-TW" altLang="en-US" smtClean="0"/>
              <a:t>包括外部顧客與內部顧客</a:t>
            </a:r>
            <a:r>
              <a:rPr lang="en-US" altLang="zh-TW" smtClean="0"/>
              <a:t>)</a:t>
            </a:r>
            <a:r>
              <a:rPr lang="zh-TW" altLang="en-US" smtClean="0"/>
              <a:t>之需求量來生產物料或零組件，若只是為了用盡員工的生產力而快速生產，只會造成另一種形式的生產過剩，且會導致僱用過多勞工。</a:t>
            </a:r>
            <a:br>
              <a:rPr lang="zh-TW" altLang="en-US" smtClean="0"/>
            </a:br>
            <a:endParaRPr lang="zh-TW" altLang="en-US" smtClean="0"/>
          </a:p>
          <a:p>
            <a:pPr eaLnBrk="1" hangingPunct="1"/>
            <a:r>
              <a:rPr lang="zh-TW" altLang="en-US" smtClean="0"/>
              <a:t>選擇性地使用資訊技術，而且許多時候，縱使可以採取自動化以降低勞工人數與成本，最好還是使用人工流程。</a:t>
            </a:r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7364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2E13D-81AF-4DAE-A039-4131C78D4316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589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76250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63FA-0C25-4AEE-9DCA-E8ADF6DE6C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3EA2-B7A8-40E0-8643-3C845B00A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1A44-03B8-4E31-8897-EE52B06832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E845-166F-4370-B463-1C2FB630B8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7250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67250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C4C3-4D0C-4AD3-9E34-67A64DA214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9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Microsoft_Word_97_-_2003___1.doc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EFA9-4A1E-41A6-9266-B07673730675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75107" name="Rectangle 53"/>
          <p:cNvSpPr>
            <a:spLocks noChangeArrowheads="1"/>
          </p:cNvSpPr>
          <p:nvPr/>
        </p:nvSpPr>
        <p:spPr bwMode="auto">
          <a:xfrm>
            <a:off x="323850" y="620713"/>
            <a:ext cx="8424863" cy="56880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5108" name="Line 2"/>
          <p:cNvSpPr>
            <a:spLocks noChangeShapeType="1"/>
          </p:cNvSpPr>
          <p:nvPr/>
        </p:nvSpPr>
        <p:spPr bwMode="auto">
          <a:xfrm>
            <a:off x="838200" y="914400"/>
            <a:ext cx="0" cy="3683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09" name="Line 3"/>
          <p:cNvSpPr>
            <a:spLocks noChangeShapeType="1"/>
          </p:cNvSpPr>
          <p:nvPr/>
        </p:nvSpPr>
        <p:spPr bwMode="auto">
          <a:xfrm>
            <a:off x="8458200" y="914400"/>
            <a:ext cx="0" cy="3683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0" name="Line 4"/>
          <p:cNvSpPr>
            <a:spLocks noChangeShapeType="1"/>
          </p:cNvSpPr>
          <p:nvPr/>
        </p:nvSpPr>
        <p:spPr bwMode="auto">
          <a:xfrm>
            <a:off x="838200" y="2803525"/>
            <a:ext cx="0" cy="9223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1" name="Line 5"/>
          <p:cNvSpPr>
            <a:spLocks noChangeShapeType="1"/>
          </p:cNvSpPr>
          <p:nvPr/>
        </p:nvSpPr>
        <p:spPr bwMode="auto">
          <a:xfrm>
            <a:off x="838200" y="1282700"/>
            <a:ext cx="0" cy="15208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2" name="Line 6"/>
          <p:cNvSpPr>
            <a:spLocks noChangeShapeType="1"/>
          </p:cNvSpPr>
          <p:nvPr/>
        </p:nvSpPr>
        <p:spPr bwMode="auto">
          <a:xfrm>
            <a:off x="8458200" y="1282700"/>
            <a:ext cx="0" cy="15208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3" name="Line 7"/>
          <p:cNvSpPr>
            <a:spLocks noChangeShapeType="1"/>
          </p:cNvSpPr>
          <p:nvPr/>
        </p:nvSpPr>
        <p:spPr bwMode="auto">
          <a:xfrm>
            <a:off x="8458200" y="2803525"/>
            <a:ext cx="0" cy="9223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4" name="Line 8"/>
          <p:cNvSpPr>
            <a:spLocks noChangeShapeType="1"/>
          </p:cNvSpPr>
          <p:nvPr/>
        </p:nvSpPr>
        <p:spPr bwMode="auto">
          <a:xfrm>
            <a:off x="838200" y="3725863"/>
            <a:ext cx="0" cy="6556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5" name="Line 9"/>
          <p:cNvSpPr>
            <a:spLocks noChangeShapeType="1"/>
          </p:cNvSpPr>
          <p:nvPr/>
        </p:nvSpPr>
        <p:spPr bwMode="auto">
          <a:xfrm>
            <a:off x="8458200" y="3725863"/>
            <a:ext cx="0" cy="6556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6" name="Line 10"/>
          <p:cNvSpPr>
            <a:spLocks noChangeShapeType="1"/>
          </p:cNvSpPr>
          <p:nvPr/>
        </p:nvSpPr>
        <p:spPr bwMode="auto">
          <a:xfrm>
            <a:off x="838200" y="4381500"/>
            <a:ext cx="0" cy="9223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7" name="Line 11"/>
          <p:cNvSpPr>
            <a:spLocks noChangeShapeType="1"/>
          </p:cNvSpPr>
          <p:nvPr/>
        </p:nvSpPr>
        <p:spPr bwMode="auto">
          <a:xfrm>
            <a:off x="8458200" y="4381500"/>
            <a:ext cx="0" cy="9223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8" name="Line 12"/>
          <p:cNvSpPr>
            <a:spLocks noChangeShapeType="1"/>
          </p:cNvSpPr>
          <p:nvPr/>
        </p:nvSpPr>
        <p:spPr bwMode="auto">
          <a:xfrm>
            <a:off x="838200" y="5303838"/>
            <a:ext cx="0" cy="9223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19" name="Line 13"/>
          <p:cNvSpPr>
            <a:spLocks noChangeShapeType="1"/>
          </p:cNvSpPr>
          <p:nvPr/>
        </p:nvSpPr>
        <p:spPr bwMode="auto">
          <a:xfrm>
            <a:off x="8458200" y="5303838"/>
            <a:ext cx="0" cy="9223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20" name="Rectangle 15"/>
          <p:cNvSpPr>
            <a:spLocks noChangeArrowheads="1"/>
          </p:cNvSpPr>
          <p:nvPr/>
        </p:nvSpPr>
        <p:spPr bwMode="auto">
          <a:xfrm>
            <a:off x="6927850" y="50101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***</a:t>
            </a:r>
          </a:p>
        </p:txBody>
      </p:sp>
      <p:sp>
        <p:nvSpPr>
          <p:cNvPr id="175121" name="Rectangle 16"/>
          <p:cNvSpPr>
            <a:spLocks noChangeArrowheads="1"/>
          </p:cNvSpPr>
          <p:nvPr/>
        </p:nvSpPr>
        <p:spPr bwMode="auto">
          <a:xfrm>
            <a:off x="5403850" y="50101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22" name="Rectangle 17"/>
          <p:cNvSpPr>
            <a:spLocks noChangeArrowheads="1"/>
          </p:cNvSpPr>
          <p:nvPr/>
        </p:nvSpPr>
        <p:spPr bwMode="auto">
          <a:xfrm>
            <a:off x="3879850" y="50101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</a:t>
            </a:r>
          </a:p>
        </p:txBody>
      </p:sp>
      <p:sp>
        <p:nvSpPr>
          <p:cNvPr id="175123" name="Rectangle 18"/>
          <p:cNvSpPr>
            <a:spLocks noChangeArrowheads="1"/>
          </p:cNvSpPr>
          <p:nvPr/>
        </p:nvSpPr>
        <p:spPr bwMode="auto">
          <a:xfrm>
            <a:off x="2355850" y="50101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24" name="Rectangle 19"/>
          <p:cNvSpPr>
            <a:spLocks noChangeArrowheads="1"/>
          </p:cNvSpPr>
          <p:nvPr/>
        </p:nvSpPr>
        <p:spPr bwMode="auto">
          <a:xfrm>
            <a:off x="831850" y="50101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(d)Critical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  success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  factors</a:t>
            </a:r>
          </a:p>
        </p:txBody>
      </p:sp>
      <p:sp>
        <p:nvSpPr>
          <p:cNvPr id="175125" name="Rectangle 20"/>
          <p:cNvSpPr>
            <a:spLocks noChangeArrowheads="1"/>
          </p:cNvSpPr>
          <p:nvPr/>
        </p:nvSpPr>
        <p:spPr bwMode="auto">
          <a:xfrm>
            <a:off x="6927850" y="4087813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</a:t>
            </a:r>
          </a:p>
        </p:txBody>
      </p:sp>
      <p:sp>
        <p:nvSpPr>
          <p:cNvPr id="175126" name="Rectangle 21"/>
          <p:cNvSpPr>
            <a:spLocks noChangeArrowheads="1"/>
          </p:cNvSpPr>
          <p:nvPr/>
        </p:nvSpPr>
        <p:spPr bwMode="auto">
          <a:xfrm>
            <a:off x="5403850" y="4087813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27" name="Rectangle 22"/>
          <p:cNvSpPr>
            <a:spLocks noChangeArrowheads="1"/>
          </p:cNvSpPr>
          <p:nvPr/>
        </p:nvSpPr>
        <p:spPr bwMode="auto">
          <a:xfrm>
            <a:off x="3879850" y="4087813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***</a:t>
            </a:r>
          </a:p>
        </p:txBody>
      </p:sp>
      <p:sp>
        <p:nvSpPr>
          <p:cNvPr id="175128" name="Rectangle 23"/>
          <p:cNvSpPr>
            <a:spLocks noChangeArrowheads="1"/>
          </p:cNvSpPr>
          <p:nvPr/>
        </p:nvSpPr>
        <p:spPr bwMode="auto">
          <a:xfrm>
            <a:off x="2355850" y="4087813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***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75129" name="Rectangle 24"/>
          <p:cNvSpPr>
            <a:spLocks noChangeArrowheads="1"/>
          </p:cNvSpPr>
          <p:nvPr/>
        </p:nvSpPr>
        <p:spPr bwMode="auto">
          <a:xfrm>
            <a:off x="831850" y="4087813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(c)Value (ext)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 chain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 analysis (int)</a:t>
            </a:r>
          </a:p>
        </p:txBody>
      </p:sp>
      <p:sp>
        <p:nvSpPr>
          <p:cNvPr id="175130" name="Rectangle 25"/>
          <p:cNvSpPr>
            <a:spLocks noChangeArrowheads="1"/>
          </p:cNvSpPr>
          <p:nvPr/>
        </p:nvSpPr>
        <p:spPr bwMode="auto">
          <a:xfrm>
            <a:off x="6927850" y="3432175"/>
            <a:ext cx="152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31" name="Rectangle 26"/>
          <p:cNvSpPr>
            <a:spLocks noChangeArrowheads="1"/>
          </p:cNvSpPr>
          <p:nvPr/>
        </p:nvSpPr>
        <p:spPr bwMode="auto">
          <a:xfrm>
            <a:off x="5403850" y="3432175"/>
            <a:ext cx="152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</a:t>
            </a:r>
          </a:p>
        </p:txBody>
      </p:sp>
      <p:sp>
        <p:nvSpPr>
          <p:cNvPr id="175132" name="Rectangle 27"/>
          <p:cNvSpPr>
            <a:spLocks noChangeArrowheads="1"/>
          </p:cNvSpPr>
          <p:nvPr/>
        </p:nvSpPr>
        <p:spPr bwMode="auto">
          <a:xfrm>
            <a:off x="3879850" y="3432175"/>
            <a:ext cx="152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33" name="Rectangle 28"/>
          <p:cNvSpPr>
            <a:spLocks noChangeArrowheads="1"/>
          </p:cNvSpPr>
          <p:nvPr/>
        </p:nvSpPr>
        <p:spPr bwMode="auto">
          <a:xfrm>
            <a:off x="2355850" y="3432175"/>
            <a:ext cx="152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***</a:t>
            </a:r>
          </a:p>
        </p:txBody>
      </p:sp>
      <p:sp>
        <p:nvSpPr>
          <p:cNvPr id="175134" name="Rectangle 29"/>
          <p:cNvSpPr>
            <a:spLocks noChangeArrowheads="1"/>
          </p:cNvSpPr>
          <p:nvPr/>
        </p:nvSpPr>
        <p:spPr bwMode="auto">
          <a:xfrm>
            <a:off x="831850" y="3432175"/>
            <a:ext cx="152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(b)Competitive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  analysis</a:t>
            </a:r>
          </a:p>
        </p:txBody>
      </p:sp>
      <p:sp>
        <p:nvSpPr>
          <p:cNvPr id="175135" name="Rectangle 30"/>
          <p:cNvSpPr>
            <a:spLocks noChangeArrowheads="1"/>
          </p:cNvSpPr>
          <p:nvPr/>
        </p:nvSpPr>
        <p:spPr bwMode="auto">
          <a:xfrm>
            <a:off x="6927850" y="2509838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36" name="Rectangle 31"/>
          <p:cNvSpPr>
            <a:spLocks noChangeArrowheads="1"/>
          </p:cNvSpPr>
          <p:nvPr/>
        </p:nvSpPr>
        <p:spPr bwMode="auto">
          <a:xfrm>
            <a:off x="5403850" y="2509838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***</a:t>
            </a:r>
          </a:p>
        </p:txBody>
      </p:sp>
      <p:sp>
        <p:nvSpPr>
          <p:cNvPr id="175137" name="Rectangle 32"/>
          <p:cNvSpPr>
            <a:spLocks noChangeArrowheads="1"/>
          </p:cNvSpPr>
          <p:nvPr/>
        </p:nvSpPr>
        <p:spPr bwMode="auto">
          <a:xfrm>
            <a:off x="3879850" y="2509838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*</a:t>
            </a:r>
          </a:p>
        </p:txBody>
      </p:sp>
      <p:sp>
        <p:nvSpPr>
          <p:cNvPr id="175138" name="Rectangle 33"/>
          <p:cNvSpPr>
            <a:spLocks noChangeArrowheads="1"/>
          </p:cNvSpPr>
          <p:nvPr/>
        </p:nvSpPr>
        <p:spPr bwMode="auto">
          <a:xfrm>
            <a:off x="2355850" y="2509838"/>
            <a:ext cx="152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**</a:t>
            </a: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75139" name="Rectangle 34"/>
          <p:cNvSpPr>
            <a:spLocks noChangeArrowheads="1"/>
          </p:cNvSpPr>
          <p:nvPr/>
        </p:nvSpPr>
        <p:spPr bwMode="auto">
          <a:xfrm>
            <a:off x="831850" y="2509838"/>
            <a:ext cx="17954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(a) SBU/product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portfolio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    analysis</a:t>
            </a:r>
          </a:p>
        </p:txBody>
      </p:sp>
      <p:sp>
        <p:nvSpPr>
          <p:cNvPr id="175140" name="Rectangle 35"/>
          <p:cNvSpPr>
            <a:spLocks noChangeArrowheads="1"/>
          </p:cNvSpPr>
          <p:nvPr/>
        </p:nvSpPr>
        <p:spPr bwMode="auto">
          <a:xfrm>
            <a:off x="6927850" y="989013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4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Executive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information</a:t>
            </a:r>
          </a:p>
        </p:txBody>
      </p:sp>
      <p:sp>
        <p:nvSpPr>
          <p:cNvPr id="175141" name="Rectangle 36"/>
          <p:cNvSpPr>
            <a:spLocks noChangeArrowheads="1"/>
          </p:cNvSpPr>
          <p:nvPr/>
        </p:nvSpPr>
        <p:spPr bwMode="auto">
          <a:xfrm>
            <a:off x="5403850" y="989013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3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Product/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service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enhancement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and innovation</a:t>
            </a:r>
          </a:p>
        </p:txBody>
      </p:sp>
      <p:sp>
        <p:nvSpPr>
          <p:cNvPr id="175142" name="Rectangle 37"/>
          <p:cNvSpPr>
            <a:spLocks noChangeArrowheads="1"/>
          </p:cNvSpPr>
          <p:nvPr/>
        </p:nvSpPr>
        <p:spPr bwMode="auto">
          <a:xfrm>
            <a:off x="3879850" y="989013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2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Internal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integration</a:t>
            </a:r>
          </a:p>
        </p:txBody>
      </p:sp>
      <p:sp>
        <p:nvSpPr>
          <p:cNvPr id="175143" name="Rectangle 38"/>
          <p:cNvSpPr>
            <a:spLocks noChangeArrowheads="1"/>
          </p:cNvSpPr>
          <p:nvPr/>
        </p:nvSpPr>
        <p:spPr bwMode="auto">
          <a:xfrm>
            <a:off x="2355850" y="989013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1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External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linkage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systems</a:t>
            </a:r>
          </a:p>
        </p:txBody>
      </p:sp>
      <p:sp>
        <p:nvSpPr>
          <p:cNvPr id="175144" name="Rectangle 39"/>
          <p:cNvSpPr>
            <a:spLocks noChangeArrowheads="1"/>
          </p:cNvSpPr>
          <p:nvPr/>
        </p:nvSpPr>
        <p:spPr bwMode="auto">
          <a:xfrm>
            <a:off x="831850" y="989013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endParaRPr lang="en-US" altLang="zh-TW" sz="1600">
              <a:solidFill>
                <a:srgbClr val="FFFF00"/>
              </a:solidFill>
              <a:ea typeface="標楷體" pitchFamily="65" charset="-120"/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Technique</a:t>
            </a:r>
          </a:p>
        </p:txBody>
      </p:sp>
      <p:sp>
        <p:nvSpPr>
          <p:cNvPr id="175145" name="Rectangle 40"/>
          <p:cNvSpPr>
            <a:spLocks noChangeArrowheads="1"/>
          </p:cNvSpPr>
          <p:nvPr/>
        </p:nvSpPr>
        <p:spPr bwMode="auto">
          <a:xfrm>
            <a:off x="2355850" y="620713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600">
                <a:solidFill>
                  <a:srgbClr val="FFFF00"/>
                </a:solidFill>
                <a:ea typeface="標楷體" pitchFamily="65" charset="-120"/>
              </a:rPr>
              <a:t>Application type</a:t>
            </a:r>
          </a:p>
        </p:txBody>
      </p:sp>
      <p:sp>
        <p:nvSpPr>
          <p:cNvPr id="175146" name="Rectangle 41"/>
          <p:cNvSpPr>
            <a:spLocks noChangeArrowheads="1"/>
          </p:cNvSpPr>
          <p:nvPr/>
        </p:nvSpPr>
        <p:spPr bwMode="auto">
          <a:xfrm>
            <a:off x="831850" y="620713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endParaRPr lang="zh-TW" altLang="zh-TW" sz="160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75147" name="Line 42"/>
          <p:cNvSpPr>
            <a:spLocks noChangeShapeType="1"/>
          </p:cNvSpPr>
          <p:nvPr/>
        </p:nvSpPr>
        <p:spPr bwMode="auto">
          <a:xfrm>
            <a:off x="831850" y="620713"/>
            <a:ext cx="7620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48" name="Line 43"/>
          <p:cNvSpPr>
            <a:spLocks noChangeShapeType="1"/>
          </p:cNvSpPr>
          <p:nvPr/>
        </p:nvSpPr>
        <p:spPr bwMode="auto">
          <a:xfrm>
            <a:off x="831850" y="2509838"/>
            <a:ext cx="7620000" cy="0"/>
          </a:xfrm>
          <a:prstGeom prst="line">
            <a:avLst/>
          </a:prstGeom>
          <a:noFill/>
          <a:ln w="12700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49" name="Line 44"/>
          <p:cNvSpPr>
            <a:spLocks noChangeShapeType="1"/>
          </p:cNvSpPr>
          <p:nvPr/>
        </p:nvSpPr>
        <p:spPr bwMode="auto">
          <a:xfrm>
            <a:off x="831850" y="3432175"/>
            <a:ext cx="7620000" cy="0"/>
          </a:xfrm>
          <a:prstGeom prst="line">
            <a:avLst/>
          </a:prstGeom>
          <a:noFill/>
          <a:ln w="12700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50" name="Line 45"/>
          <p:cNvSpPr>
            <a:spLocks noChangeShapeType="1"/>
          </p:cNvSpPr>
          <p:nvPr/>
        </p:nvSpPr>
        <p:spPr bwMode="auto">
          <a:xfrm>
            <a:off x="831850" y="4087813"/>
            <a:ext cx="7620000" cy="0"/>
          </a:xfrm>
          <a:prstGeom prst="line">
            <a:avLst/>
          </a:prstGeom>
          <a:noFill/>
          <a:ln w="12700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51" name="Line 46"/>
          <p:cNvSpPr>
            <a:spLocks noChangeShapeType="1"/>
          </p:cNvSpPr>
          <p:nvPr/>
        </p:nvSpPr>
        <p:spPr bwMode="auto">
          <a:xfrm>
            <a:off x="831850" y="5010150"/>
            <a:ext cx="7620000" cy="0"/>
          </a:xfrm>
          <a:prstGeom prst="line">
            <a:avLst/>
          </a:prstGeom>
          <a:noFill/>
          <a:ln w="12700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52" name="Line 47"/>
          <p:cNvSpPr>
            <a:spLocks noChangeShapeType="1"/>
          </p:cNvSpPr>
          <p:nvPr/>
        </p:nvSpPr>
        <p:spPr bwMode="auto">
          <a:xfrm>
            <a:off x="831850" y="5932488"/>
            <a:ext cx="7620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53" name="Line 48"/>
          <p:cNvSpPr>
            <a:spLocks noChangeShapeType="1"/>
          </p:cNvSpPr>
          <p:nvPr/>
        </p:nvSpPr>
        <p:spPr bwMode="auto">
          <a:xfrm>
            <a:off x="2355850" y="989013"/>
            <a:ext cx="6096000" cy="0"/>
          </a:xfrm>
          <a:prstGeom prst="line">
            <a:avLst/>
          </a:prstGeom>
          <a:noFill/>
          <a:ln w="12700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54" name="Line 49"/>
          <p:cNvSpPr>
            <a:spLocks noChangeShapeType="1"/>
          </p:cNvSpPr>
          <p:nvPr/>
        </p:nvSpPr>
        <p:spPr bwMode="auto">
          <a:xfrm>
            <a:off x="1746250" y="4506913"/>
            <a:ext cx="6705600" cy="0"/>
          </a:xfrm>
          <a:prstGeom prst="line">
            <a:avLst/>
          </a:prstGeom>
          <a:noFill/>
          <a:ln w="9525">
            <a:solidFill>
              <a:srgbClr val="99FF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155" name="Text Box 50"/>
          <p:cNvSpPr txBox="1">
            <a:spLocks noChangeArrowheads="1"/>
          </p:cNvSpPr>
          <p:nvPr/>
        </p:nvSpPr>
        <p:spPr bwMode="auto">
          <a:xfrm>
            <a:off x="755650" y="5954713"/>
            <a:ext cx="5507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1600">
                <a:solidFill>
                  <a:srgbClr val="FFFF00"/>
                </a:solidFill>
                <a:latin typeface="Times New Roman" pitchFamily="18" charset="0"/>
              </a:rPr>
              <a:t>* The number of asterisks show the varying degrees of emphasis.</a:t>
            </a:r>
          </a:p>
        </p:txBody>
      </p:sp>
      <p:sp>
        <p:nvSpPr>
          <p:cNvPr id="175156" name="Line 51"/>
          <p:cNvSpPr>
            <a:spLocks noChangeShapeType="1"/>
          </p:cNvSpPr>
          <p:nvPr/>
        </p:nvSpPr>
        <p:spPr bwMode="auto">
          <a:xfrm>
            <a:off x="322263" y="582613"/>
            <a:ext cx="8458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5157" name="Text Box 52"/>
          <p:cNvSpPr txBox="1">
            <a:spLocks noChangeArrowheads="1"/>
          </p:cNvSpPr>
          <p:nvPr/>
        </p:nvSpPr>
        <p:spPr bwMode="auto">
          <a:xfrm>
            <a:off x="228600" y="-1588"/>
            <a:ext cx="433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3200" b="1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</a:t>
            </a:r>
            <a:r>
              <a:rPr lang="zh-TW" altLang="en-US" sz="32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影響模式</a:t>
            </a:r>
            <a:r>
              <a:rPr lang="zh-TW" altLang="en-US" sz="32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的規劃工具</a:t>
            </a:r>
            <a:endParaRPr lang="zh-TW" altLang="en-US" sz="3200" b="1">
              <a:latin typeface="Times New Roman" pitchFamily="18" charset="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75158" name="Picture 57" descr="j0283593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885113" y="188913"/>
            <a:ext cx="935037" cy="833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29331-21C7-4A45-89ED-15B0154DB18C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655812" name="Rectangle 4"/>
          <p:cNvSpPr>
            <a:spLocks noChangeArrowheads="1"/>
          </p:cNvSpPr>
          <p:nvPr/>
        </p:nvSpPr>
        <p:spPr bwMode="auto">
          <a:xfrm>
            <a:off x="611188" y="-2428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Wal-Mart</a:t>
            </a:r>
            <a:r>
              <a:rPr lang="zh-TW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分析實例</a:t>
            </a:r>
            <a:endParaRPr lang="zh-TW" altLang="zh-TW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183300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68135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C3F42-B34B-4AC3-8C89-8A74B4D88BB7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238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1588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latin typeface="Times New Roman" pitchFamily="18" charset="0"/>
              </a:rPr>
              <a:t>GM</a:t>
            </a:r>
            <a:r>
              <a:rPr lang="zh-TW" altLang="en-US" smtClean="0">
                <a:latin typeface="標楷體" pitchFamily="65" charset="-120"/>
              </a:rPr>
              <a:t>汽車產業分析</a:t>
            </a:r>
          </a:p>
        </p:txBody>
      </p:sp>
      <p:sp>
        <p:nvSpPr>
          <p:cNvPr id="2384899" name="Text Box 3"/>
          <p:cNvSpPr txBox="1">
            <a:spLocks noChangeArrowheads="1"/>
          </p:cNvSpPr>
          <p:nvPr/>
        </p:nvSpPr>
        <p:spPr bwMode="auto">
          <a:xfrm>
            <a:off x="3338513" y="2781300"/>
            <a:ext cx="2592387" cy="1871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18000" tIns="10800" rIns="18000" bIns="10800"/>
          <a:lstStyle/>
          <a:p>
            <a:pPr>
              <a:defRPr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產業內的競爭者與</a:t>
            </a:r>
          </a:p>
          <a:p>
            <a:pPr>
              <a:defRPr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既存廠商間的競爭</a:t>
            </a:r>
          </a:p>
          <a:p>
            <a:pPr algn="l">
              <a:defRPr/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福特汽車</a:t>
            </a:r>
          </a:p>
          <a:p>
            <a:pPr algn="l">
              <a:defRPr/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戴姆勒克萊斯勒</a:t>
            </a:r>
          </a:p>
          <a:p>
            <a:pPr algn="l">
              <a:defRPr/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日本汽車製造商</a:t>
            </a:r>
            <a:b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豐田汽車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本田汽車 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>
              <a:defRPr/>
            </a:pP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84900" name="Text Box 4"/>
          <p:cNvSpPr txBox="1">
            <a:spLocks noChangeArrowheads="1"/>
          </p:cNvSpPr>
          <p:nvPr/>
        </p:nvSpPr>
        <p:spPr bwMode="auto">
          <a:xfrm>
            <a:off x="422275" y="2808288"/>
            <a:ext cx="1990725" cy="1800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defRPr/>
            </a:pPr>
            <a:r>
              <a:rPr kumimoji="0"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供應商</a:t>
            </a:r>
          </a:p>
          <a:p>
            <a:pPr algn="l">
              <a:defRPr/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汽車零件供應商</a:t>
            </a:r>
          </a:p>
          <a:p>
            <a:pPr algn="l">
              <a:defRPr/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汽車設備供應商</a:t>
            </a:r>
          </a:p>
          <a:p>
            <a:pPr algn="l">
              <a:defRPr/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系統供應商</a:t>
            </a:r>
          </a:p>
        </p:txBody>
      </p:sp>
      <p:sp>
        <p:nvSpPr>
          <p:cNvPr id="184326" name="Text Box 5"/>
          <p:cNvSpPr txBox="1">
            <a:spLocks noChangeArrowheads="1"/>
          </p:cNvSpPr>
          <p:nvPr/>
        </p:nvSpPr>
        <p:spPr bwMode="auto">
          <a:xfrm>
            <a:off x="3132138" y="1196975"/>
            <a:ext cx="2879725" cy="863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潛在的進入者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國外汽車製造商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歐洲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全球化的影響</a:t>
            </a:r>
          </a:p>
          <a:p>
            <a:pPr algn="l"/>
            <a:endParaRPr kumimoji="0"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27" name="Text Box 6"/>
          <p:cNvSpPr txBox="1">
            <a:spLocks noChangeArrowheads="1"/>
          </p:cNvSpPr>
          <p:nvPr/>
        </p:nvSpPr>
        <p:spPr bwMode="auto">
          <a:xfrm>
            <a:off x="3421063" y="5445125"/>
            <a:ext cx="2663825" cy="1008063"/>
          </a:xfrm>
          <a:prstGeom prst="rect">
            <a:avLst/>
          </a:prstGeom>
          <a:gradFill rotWithShape="1">
            <a:gsLst>
              <a:gs pos="0">
                <a:srgbClr val="B359D7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替代品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大眾運輸系統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租車業的興起</a:t>
            </a:r>
          </a:p>
        </p:txBody>
      </p:sp>
      <p:sp>
        <p:nvSpPr>
          <p:cNvPr id="184328" name="Text Box 7"/>
          <p:cNvSpPr txBox="1">
            <a:spLocks noChangeArrowheads="1"/>
          </p:cNvSpPr>
          <p:nvPr/>
        </p:nvSpPr>
        <p:spPr bwMode="auto">
          <a:xfrm>
            <a:off x="6951663" y="2852738"/>
            <a:ext cx="1868487" cy="16557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顧客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本土消費者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國外消費者</a:t>
            </a:r>
          </a:p>
          <a:p>
            <a:pPr algn="l"/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網路興起使得</a:t>
            </a:r>
            <a:b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市場價格更加</a:t>
            </a:r>
            <a:b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透明化</a:t>
            </a:r>
          </a:p>
        </p:txBody>
      </p:sp>
      <p:sp>
        <p:nvSpPr>
          <p:cNvPr id="184329" name="Text Box 8"/>
          <p:cNvSpPr txBox="1">
            <a:spLocks noChangeArrowheads="1"/>
          </p:cNvSpPr>
          <p:nvPr/>
        </p:nvSpPr>
        <p:spPr bwMode="auto">
          <a:xfrm>
            <a:off x="2555875" y="3789363"/>
            <a:ext cx="431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sz="20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賣方談判力</a:t>
            </a:r>
          </a:p>
        </p:txBody>
      </p:sp>
      <p:sp>
        <p:nvSpPr>
          <p:cNvPr id="184330" name="Line 9"/>
          <p:cNvSpPr>
            <a:spLocks noChangeShapeType="1"/>
          </p:cNvSpPr>
          <p:nvPr/>
        </p:nvSpPr>
        <p:spPr bwMode="auto">
          <a:xfrm>
            <a:off x="5786438" y="3573463"/>
            <a:ext cx="1090612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1" name="Text Box 10"/>
          <p:cNvSpPr txBox="1">
            <a:spLocks noChangeArrowheads="1"/>
          </p:cNvSpPr>
          <p:nvPr/>
        </p:nvSpPr>
        <p:spPr bwMode="auto">
          <a:xfrm>
            <a:off x="6300788" y="1989138"/>
            <a:ext cx="431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sz="2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買方談判力</a:t>
            </a:r>
          </a:p>
        </p:txBody>
      </p:sp>
      <p:sp>
        <p:nvSpPr>
          <p:cNvPr id="184332" name="Line 11"/>
          <p:cNvSpPr>
            <a:spLocks noChangeShapeType="1"/>
          </p:cNvSpPr>
          <p:nvPr/>
        </p:nvSpPr>
        <p:spPr bwMode="auto">
          <a:xfrm>
            <a:off x="4559300" y="2019300"/>
            <a:ext cx="12700" cy="688975"/>
          </a:xfrm>
          <a:prstGeom prst="line">
            <a:avLst/>
          </a:prstGeom>
          <a:noFill/>
          <a:ln w="76200">
            <a:solidFill>
              <a:srgbClr val="FF99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3" name="Text Box 12"/>
          <p:cNvSpPr txBox="1">
            <a:spLocks noChangeArrowheads="1"/>
          </p:cNvSpPr>
          <p:nvPr/>
        </p:nvSpPr>
        <p:spPr bwMode="auto">
          <a:xfrm>
            <a:off x="2627313" y="2205038"/>
            <a:ext cx="18716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sz="2000" b="1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新進入者的威脅</a:t>
            </a:r>
          </a:p>
        </p:txBody>
      </p:sp>
      <p:sp>
        <p:nvSpPr>
          <p:cNvPr id="184334" name="Text Box 13"/>
          <p:cNvSpPr txBox="1">
            <a:spLocks noChangeArrowheads="1"/>
          </p:cNvSpPr>
          <p:nvPr/>
        </p:nvSpPr>
        <p:spPr bwMode="auto">
          <a:xfrm>
            <a:off x="4572000" y="4902200"/>
            <a:ext cx="18716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kumimoji="0" lang="zh-TW" altLang="en-US" sz="2000" b="1">
                <a:solidFill>
                  <a:srgbClr val="B359D7"/>
                </a:solidFill>
                <a:latin typeface="標楷體" pitchFamily="65" charset="-120"/>
                <a:ea typeface="標楷體" pitchFamily="65" charset="-120"/>
              </a:rPr>
              <a:t>替代品的威脅</a:t>
            </a:r>
          </a:p>
        </p:txBody>
      </p:sp>
      <p:sp>
        <p:nvSpPr>
          <p:cNvPr id="184335" name="Line 14"/>
          <p:cNvSpPr>
            <a:spLocks noChangeShapeType="1"/>
          </p:cNvSpPr>
          <p:nvPr/>
        </p:nvSpPr>
        <p:spPr bwMode="auto">
          <a:xfrm>
            <a:off x="4540250" y="4729163"/>
            <a:ext cx="1588" cy="715962"/>
          </a:xfrm>
          <a:prstGeom prst="line">
            <a:avLst/>
          </a:prstGeom>
          <a:noFill/>
          <a:ln w="76200">
            <a:solidFill>
              <a:srgbClr val="B359D7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6" name="Line 15"/>
          <p:cNvSpPr>
            <a:spLocks noChangeShapeType="1"/>
          </p:cNvSpPr>
          <p:nvPr/>
        </p:nvSpPr>
        <p:spPr bwMode="auto">
          <a:xfrm>
            <a:off x="2546350" y="3573463"/>
            <a:ext cx="874713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2E322-325A-45C8-8242-7D9F6F5726F8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價值鏈 </a:t>
            </a:r>
            <a:r>
              <a:rPr lang="en-US" altLang="zh-TW" sz="3600" smtClean="0"/>
              <a:t>(Value chain)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524000"/>
            <a:ext cx="6248400" cy="2638425"/>
            <a:chOff x="288" y="1248"/>
            <a:chExt cx="3936" cy="1662"/>
          </a:xfrm>
        </p:grpSpPr>
        <p:sp>
          <p:nvSpPr>
            <p:cNvPr id="185357" name="Rectangle 4"/>
            <p:cNvSpPr>
              <a:spLocks noChangeArrowheads="1"/>
            </p:cNvSpPr>
            <p:nvPr/>
          </p:nvSpPr>
          <p:spPr bwMode="auto">
            <a:xfrm>
              <a:off x="326" y="2208"/>
              <a:ext cx="192" cy="6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5358" name="Rectangle 5"/>
            <p:cNvSpPr>
              <a:spLocks noChangeArrowheads="1"/>
            </p:cNvSpPr>
            <p:nvPr/>
          </p:nvSpPr>
          <p:spPr bwMode="auto">
            <a:xfrm>
              <a:off x="326" y="1248"/>
              <a:ext cx="192" cy="96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5359" name="AutoShape 6"/>
            <p:cNvSpPr>
              <a:spLocks noChangeArrowheads="1"/>
            </p:cNvSpPr>
            <p:nvPr/>
          </p:nvSpPr>
          <p:spPr bwMode="auto">
            <a:xfrm>
              <a:off x="518" y="1248"/>
              <a:ext cx="3696" cy="1584"/>
            </a:xfrm>
            <a:prstGeom prst="homePlate">
              <a:avLst>
                <a:gd name="adj" fmla="val 2979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 sz="2400">
                <a:solidFill>
                  <a:srgbClr val="CC0000"/>
                </a:solidFill>
                <a:latin typeface="Arial Narrow" pitchFamily="34" charset="0"/>
              </a:endParaRPr>
            </a:p>
          </p:txBody>
        </p:sp>
        <p:sp>
          <p:nvSpPr>
            <p:cNvPr id="185360" name="Rectangle 7"/>
            <p:cNvSpPr>
              <a:spLocks noChangeArrowheads="1"/>
            </p:cNvSpPr>
            <p:nvPr/>
          </p:nvSpPr>
          <p:spPr bwMode="auto">
            <a:xfrm>
              <a:off x="528" y="1248"/>
              <a:ext cx="3216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5361" name="Line 8"/>
            <p:cNvSpPr>
              <a:spLocks noChangeShapeType="1"/>
            </p:cNvSpPr>
            <p:nvPr/>
          </p:nvSpPr>
          <p:spPr bwMode="auto">
            <a:xfrm>
              <a:off x="528" y="2016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2" name="Line 9"/>
            <p:cNvSpPr>
              <a:spLocks noChangeShapeType="1"/>
            </p:cNvSpPr>
            <p:nvPr/>
          </p:nvSpPr>
          <p:spPr bwMode="auto">
            <a:xfrm>
              <a:off x="528" y="1824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3" name="Line 10"/>
            <p:cNvSpPr>
              <a:spLocks noChangeShapeType="1"/>
            </p:cNvSpPr>
            <p:nvPr/>
          </p:nvSpPr>
          <p:spPr bwMode="auto">
            <a:xfrm>
              <a:off x="528" y="1632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4" name="Line 11"/>
            <p:cNvSpPr>
              <a:spLocks noChangeShapeType="1"/>
            </p:cNvSpPr>
            <p:nvPr/>
          </p:nvSpPr>
          <p:spPr bwMode="auto">
            <a:xfrm>
              <a:off x="528" y="1440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5" name="Line 12"/>
            <p:cNvSpPr>
              <a:spLocks noChangeShapeType="1"/>
            </p:cNvSpPr>
            <p:nvPr/>
          </p:nvSpPr>
          <p:spPr bwMode="auto">
            <a:xfrm>
              <a:off x="528" y="2208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6" name="Line 13"/>
            <p:cNvSpPr>
              <a:spLocks noChangeShapeType="1"/>
            </p:cNvSpPr>
            <p:nvPr/>
          </p:nvSpPr>
          <p:spPr bwMode="auto">
            <a:xfrm>
              <a:off x="1200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7" name="Line 14"/>
            <p:cNvSpPr>
              <a:spLocks noChangeShapeType="1"/>
            </p:cNvSpPr>
            <p:nvPr/>
          </p:nvSpPr>
          <p:spPr bwMode="auto">
            <a:xfrm>
              <a:off x="1872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8" name="Line 15"/>
            <p:cNvSpPr>
              <a:spLocks noChangeShapeType="1"/>
            </p:cNvSpPr>
            <p:nvPr/>
          </p:nvSpPr>
          <p:spPr bwMode="auto">
            <a:xfrm>
              <a:off x="2496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69" name="Line 16"/>
            <p:cNvSpPr>
              <a:spLocks noChangeShapeType="1"/>
            </p:cNvSpPr>
            <p:nvPr/>
          </p:nvSpPr>
          <p:spPr bwMode="auto">
            <a:xfrm>
              <a:off x="3120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38" y="1248"/>
              <a:ext cx="2208" cy="960"/>
              <a:chOff x="1238" y="1248"/>
              <a:chExt cx="2208" cy="960"/>
            </a:xfrm>
          </p:grpSpPr>
          <p:sp>
            <p:nvSpPr>
              <p:cNvPr id="185385" name="Rectangle 18"/>
              <p:cNvSpPr>
                <a:spLocks noChangeArrowheads="1"/>
              </p:cNvSpPr>
              <p:nvPr/>
            </p:nvSpPr>
            <p:spPr bwMode="auto">
              <a:xfrm>
                <a:off x="1238" y="1248"/>
                <a:ext cx="22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財務管理 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校務經費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5386" name="Rectangle 19"/>
              <p:cNvSpPr>
                <a:spLocks noChangeArrowheads="1"/>
              </p:cNvSpPr>
              <p:nvPr/>
            </p:nvSpPr>
            <p:spPr bwMode="auto">
              <a:xfrm>
                <a:off x="1238" y="1440"/>
                <a:ext cx="15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人力資源 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校務人力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5387" name="Rectangle 20"/>
              <p:cNvSpPr>
                <a:spLocks noChangeArrowheads="1"/>
              </p:cNvSpPr>
              <p:nvPr/>
            </p:nvSpPr>
            <p:spPr bwMode="auto">
              <a:xfrm>
                <a:off x="1238" y="1632"/>
                <a:ext cx="18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教學研究 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教育訓練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5388" name="Rectangle 21"/>
              <p:cNvSpPr>
                <a:spLocks noChangeArrowheads="1"/>
              </p:cNvSpPr>
              <p:nvPr/>
            </p:nvSpPr>
            <p:spPr bwMode="auto">
              <a:xfrm>
                <a:off x="1238" y="1824"/>
                <a:ext cx="11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採購管理 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設施資源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5389" name="Text Box 22"/>
              <p:cNvSpPr txBox="1">
                <a:spLocks noChangeArrowheads="1"/>
              </p:cNvSpPr>
              <p:nvPr/>
            </p:nvSpPr>
            <p:spPr bwMode="auto">
              <a:xfrm>
                <a:off x="1238" y="2016"/>
                <a:ext cx="15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行政管理 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企劃與內控</a:t>
                </a:r>
                <a:r>
                  <a:rPr lang="en-US" altLang="zh-TW" sz="1400" b="1">
                    <a:latin typeface="Times New Roman" pitchFamily="18" charset="0"/>
                    <a:ea typeface="標楷體" pitchFamily="65" charset="-120"/>
                  </a:rPr>
                  <a:t>)</a:t>
                </a:r>
              </a:p>
            </p:txBody>
          </p:sp>
        </p:grpSp>
        <p:sp>
          <p:nvSpPr>
            <p:cNvPr id="185371" name="Rectangle 23"/>
            <p:cNvSpPr>
              <a:spLocks noChangeArrowheads="1"/>
            </p:cNvSpPr>
            <p:nvPr/>
          </p:nvSpPr>
          <p:spPr bwMode="auto">
            <a:xfrm>
              <a:off x="720" y="2304"/>
              <a:ext cx="43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行銷</a:t>
              </a:r>
            </a:p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招生</a:t>
              </a:r>
            </a:p>
          </p:txBody>
        </p:sp>
        <p:sp>
          <p:nvSpPr>
            <p:cNvPr id="185372" name="Rectangle 24"/>
            <p:cNvSpPr>
              <a:spLocks noChangeArrowheads="1"/>
            </p:cNvSpPr>
            <p:nvPr/>
          </p:nvSpPr>
          <p:spPr bwMode="auto">
            <a:xfrm>
              <a:off x="1392" y="2304"/>
              <a:ext cx="43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教育</a:t>
              </a:r>
            </a:p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訓練</a:t>
              </a:r>
            </a:p>
          </p:txBody>
        </p:sp>
        <p:sp>
          <p:nvSpPr>
            <p:cNvPr id="185373" name="Rectangle 25"/>
            <p:cNvSpPr>
              <a:spLocks noChangeArrowheads="1"/>
            </p:cNvSpPr>
            <p:nvPr/>
          </p:nvSpPr>
          <p:spPr bwMode="auto">
            <a:xfrm>
              <a:off x="2630" y="2304"/>
              <a:ext cx="43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教學</a:t>
              </a:r>
            </a:p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改革</a:t>
              </a:r>
            </a:p>
          </p:txBody>
        </p:sp>
        <p:sp>
          <p:nvSpPr>
            <p:cNvPr id="185374" name="Rectangle 26"/>
            <p:cNvSpPr>
              <a:spLocks noChangeArrowheads="1"/>
            </p:cNvSpPr>
            <p:nvPr/>
          </p:nvSpPr>
          <p:spPr bwMode="auto">
            <a:xfrm>
              <a:off x="2006" y="2304"/>
              <a:ext cx="49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教學</a:t>
              </a:r>
            </a:p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評鑑</a:t>
              </a:r>
            </a:p>
          </p:txBody>
        </p:sp>
        <p:sp>
          <p:nvSpPr>
            <p:cNvPr id="185375" name="Rectangle 27"/>
            <p:cNvSpPr>
              <a:spLocks noChangeArrowheads="1"/>
            </p:cNvSpPr>
            <p:nvPr/>
          </p:nvSpPr>
          <p:spPr bwMode="auto">
            <a:xfrm>
              <a:off x="3264" y="2304"/>
              <a:ext cx="48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終生</a:t>
              </a:r>
            </a:p>
            <a:p>
              <a:pPr algn="l"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教學</a:t>
              </a:r>
            </a:p>
          </p:txBody>
        </p:sp>
        <p:sp>
          <p:nvSpPr>
            <p:cNvPr id="185376" name="Line 28"/>
            <p:cNvSpPr>
              <a:spLocks noChangeShapeType="1"/>
            </p:cNvSpPr>
            <p:nvPr/>
          </p:nvSpPr>
          <p:spPr bwMode="auto">
            <a:xfrm>
              <a:off x="3744" y="1248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77" name="Line 29"/>
            <p:cNvSpPr>
              <a:spLocks noChangeShapeType="1"/>
            </p:cNvSpPr>
            <p:nvPr/>
          </p:nvSpPr>
          <p:spPr bwMode="auto">
            <a:xfrm flipH="1">
              <a:off x="3744" y="2064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78" name="Text Box 30"/>
            <p:cNvSpPr txBox="1">
              <a:spLocks noChangeArrowheads="1"/>
            </p:cNvSpPr>
            <p:nvPr/>
          </p:nvSpPr>
          <p:spPr bwMode="auto">
            <a:xfrm>
              <a:off x="3744" y="1968"/>
              <a:ext cx="3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價值</a:t>
              </a:r>
            </a:p>
            <a:p>
              <a:pPr algn="l"/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   </a:t>
              </a:r>
            </a:p>
          </p:txBody>
        </p:sp>
        <p:sp>
          <p:nvSpPr>
            <p:cNvPr id="185379" name="Line 31"/>
            <p:cNvSpPr>
              <a:spLocks noChangeShapeType="1"/>
            </p:cNvSpPr>
            <p:nvPr/>
          </p:nvSpPr>
          <p:spPr bwMode="auto">
            <a:xfrm>
              <a:off x="336" y="124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80" name="Line 32"/>
            <p:cNvSpPr>
              <a:spLocks noChangeShapeType="1"/>
            </p:cNvSpPr>
            <p:nvPr/>
          </p:nvSpPr>
          <p:spPr bwMode="auto">
            <a:xfrm>
              <a:off x="336" y="12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81" name="Line 33"/>
            <p:cNvSpPr>
              <a:spLocks noChangeShapeType="1"/>
            </p:cNvSpPr>
            <p:nvPr/>
          </p:nvSpPr>
          <p:spPr bwMode="auto">
            <a:xfrm>
              <a:off x="336" y="28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82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5383" name="Text Box 35"/>
            <p:cNvSpPr txBox="1">
              <a:spLocks noChangeArrowheads="1"/>
            </p:cNvSpPr>
            <p:nvPr/>
          </p:nvSpPr>
          <p:spPr bwMode="auto">
            <a:xfrm>
              <a:off x="288" y="1329"/>
              <a:ext cx="26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間</a:t>
              </a:r>
            </a:p>
            <a:p>
              <a:pPr algn="l"/>
              <a:r>
                <a:rPr lang="zh-TW" altLang="en-US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接</a:t>
              </a:r>
            </a:p>
            <a:p>
              <a:pPr algn="l"/>
              <a:r>
                <a:rPr lang="zh-TW" altLang="en-US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機</a:t>
              </a:r>
            </a:p>
            <a:p>
              <a:pPr algn="l"/>
              <a:r>
                <a:rPr lang="zh-TW" altLang="en-US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能</a:t>
              </a:r>
            </a:p>
          </p:txBody>
        </p:sp>
        <p:sp>
          <p:nvSpPr>
            <p:cNvPr id="185384" name="Text Box 36"/>
            <p:cNvSpPr txBox="1">
              <a:spLocks noChangeArrowheads="1"/>
            </p:cNvSpPr>
            <p:nvPr/>
          </p:nvSpPr>
          <p:spPr bwMode="auto">
            <a:xfrm>
              <a:off x="288" y="2160"/>
              <a:ext cx="26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直</a:t>
              </a:r>
            </a:p>
            <a:p>
              <a:pPr algn="l"/>
              <a:r>
                <a:rPr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接</a:t>
              </a:r>
            </a:p>
            <a:p>
              <a:pPr algn="l"/>
              <a:r>
                <a:rPr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機</a:t>
              </a:r>
            </a:p>
            <a:p>
              <a:pPr algn="l"/>
              <a:r>
                <a:rPr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能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705600" y="1841500"/>
            <a:ext cx="2165350" cy="2125663"/>
            <a:chOff x="4272" y="1448"/>
            <a:chExt cx="1364" cy="1339"/>
          </a:xfrm>
        </p:grpSpPr>
        <p:pic>
          <p:nvPicPr>
            <p:cNvPr id="185353" name="Picture 38" descr="filter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07" y="1448"/>
              <a:ext cx="1293" cy="1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54" name="Text Box 39"/>
            <p:cNvSpPr txBox="1">
              <a:spLocks noChangeArrowheads="1"/>
            </p:cNvSpPr>
            <p:nvPr/>
          </p:nvSpPr>
          <p:spPr bwMode="auto">
            <a:xfrm>
              <a:off x="4272" y="2178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員工進</a:t>
              </a:r>
            </a:p>
            <a:p>
              <a:pPr algn="l"/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修需求</a:t>
              </a:r>
            </a:p>
          </p:txBody>
        </p:sp>
        <p:sp>
          <p:nvSpPr>
            <p:cNvPr id="185355" name="Text Box 40"/>
            <p:cNvSpPr txBox="1">
              <a:spLocks noChangeArrowheads="1"/>
            </p:cNvSpPr>
            <p:nvPr/>
          </p:nvSpPr>
          <p:spPr bwMode="auto">
            <a:xfrm>
              <a:off x="5136" y="2178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1600" b="1">
                  <a:solidFill>
                    <a:srgbClr val="00FFFF"/>
                  </a:solidFill>
                  <a:latin typeface="Times New Roman" pitchFamily="18" charset="0"/>
                  <a:ea typeface="標楷體" pitchFamily="65" charset="-120"/>
                </a:rPr>
                <a:t>社區人</a:t>
              </a:r>
            </a:p>
            <a:p>
              <a:pPr algn="l"/>
              <a:r>
                <a:rPr lang="zh-TW" altLang="en-US" sz="1600" b="1">
                  <a:solidFill>
                    <a:srgbClr val="00FFFF"/>
                  </a:solidFill>
                  <a:latin typeface="Times New Roman" pitchFamily="18" charset="0"/>
                  <a:ea typeface="標楷體" pitchFamily="65" charset="-120"/>
                </a:rPr>
                <a:t>才需求</a:t>
              </a:r>
            </a:p>
          </p:txBody>
        </p:sp>
        <p:sp>
          <p:nvSpPr>
            <p:cNvPr id="185356" name="Text Box 41"/>
            <p:cNvSpPr txBox="1">
              <a:spLocks noChangeArrowheads="1"/>
            </p:cNvSpPr>
            <p:nvPr/>
          </p:nvSpPr>
          <p:spPr bwMode="auto">
            <a:xfrm>
              <a:off x="4704" y="1536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16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企業人</a:t>
              </a:r>
            </a:p>
            <a:p>
              <a:pPr algn="l"/>
              <a:r>
                <a:rPr lang="zh-TW" altLang="en-US" sz="16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才需求</a:t>
              </a:r>
            </a:p>
          </p:txBody>
        </p:sp>
      </p:grpSp>
      <p:sp>
        <p:nvSpPr>
          <p:cNvPr id="1545258" name="Text Box 42"/>
          <p:cNvSpPr txBox="1">
            <a:spLocks noChangeArrowheads="1"/>
          </p:cNvSpPr>
          <p:nvPr/>
        </p:nvSpPr>
        <p:spPr bwMode="auto">
          <a:xfrm>
            <a:off x="395288" y="4292600"/>
            <a:ext cx="7924800" cy="1333500"/>
          </a:xfrm>
          <a:prstGeom prst="rect">
            <a:avLst/>
          </a:prstGeom>
          <a:solidFill>
            <a:srgbClr val="6633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4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價值鏈的意涵：價值遞延與價值整合綜效。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創思提供客戶優質、低價、樣新、快速的一連串活動</a:t>
            </a:r>
          </a:p>
          <a:p>
            <a:pPr algn="l">
              <a:spcBef>
                <a:spcPct val="2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 所組成的</a:t>
            </a:r>
            <a:r>
              <a:rPr lang="zh-TW" altLang="en-US" sz="24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邏輯流程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為何？</a:t>
            </a:r>
            <a:endParaRPr lang="zh-TW" altLang="en-US" sz="2800" b="1">
              <a:solidFill>
                <a:srgbClr val="00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45259" name="Text Box 43"/>
          <p:cNvSpPr txBox="1">
            <a:spLocks noChangeArrowheads="1"/>
          </p:cNvSpPr>
          <p:nvPr/>
        </p:nvSpPr>
        <p:spPr bwMode="auto">
          <a:xfrm>
            <a:off x="755650" y="5805488"/>
            <a:ext cx="7351713" cy="519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</a:rPr>
              <a:t>校務再造機會 </a:t>
            </a:r>
            <a:r>
              <a:rPr lang="en-US" altLang="zh-TW" sz="2800" b="1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</a:rPr>
              <a:t>=  </a:t>
            </a:r>
            <a:r>
              <a:rPr lang="zh-TW" altLang="en-US" sz="2800" b="1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</a:rPr>
              <a:t>理想邏輯流程 </a:t>
            </a:r>
            <a:r>
              <a:rPr lang="en-US" altLang="zh-TW" sz="2800" b="1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</a:rPr>
              <a:t>- </a:t>
            </a:r>
            <a:r>
              <a:rPr lang="zh-TW" altLang="en-US" sz="2800" b="1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</a:rPr>
              <a:t>現有實體流程</a:t>
            </a:r>
          </a:p>
        </p:txBody>
      </p:sp>
      <p:pic>
        <p:nvPicPr>
          <p:cNvPr id="185352" name="Picture 44" descr="j033683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260350"/>
            <a:ext cx="809625" cy="78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58" grpId="0" animBg="1" autoUpdateAnimBg="0"/>
      <p:bldP spid="15452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DC8FA-8B57-4D2C-95E2-E892A4C31189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8637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00213"/>
            <a:ext cx="7164388" cy="4435475"/>
          </a:xfrm>
        </p:spPr>
      </p:pic>
      <p:sp>
        <p:nvSpPr>
          <p:cNvPr id="203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4968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</a:rPr>
              <a:t>價值鏈與策略</a:t>
            </a:r>
            <a:r>
              <a:rPr lang="en-US" altLang="zh-TW" smtClean="0">
                <a:latin typeface="標楷體" pitchFamily="65" charset="-120"/>
              </a:rPr>
              <a:t>IS</a:t>
            </a:r>
          </a:p>
        </p:txBody>
      </p:sp>
      <p:sp>
        <p:nvSpPr>
          <p:cNvPr id="186373" name="Text Box 4"/>
          <p:cNvSpPr txBox="1">
            <a:spLocks noChangeArrowheads="1"/>
          </p:cNvSpPr>
          <p:nvPr/>
        </p:nvSpPr>
        <p:spPr bwMode="auto">
          <a:xfrm>
            <a:off x="3203575" y="6165850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O’Bbrien,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E9781-3034-41FD-A402-D66E140C4499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382850" name="AutoShape 2"/>
          <p:cNvSpPr>
            <a:spLocks noChangeArrowheads="1"/>
          </p:cNvSpPr>
          <p:nvPr/>
        </p:nvSpPr>
        <p:spPr bwMode="auto">
          <a:xfrm>
            <a:off x="539750" y="981075"/>
            <a:ext cx="8604250" cy="5040313"/>
          </a:xfrm>
          <a:prstGeom prst="homePlate">
            <a:avLst>
              <a:gd name="adj" fmla="val 42677"/>
            </a:avLst>
          </a:prstGeom>
          <a:gradFill rotWithShape="1">
            <a:gsLst>
              <a:gs pos="0">
                <a:schemeClr val="accent1">
                  <a:gamma/>
                  <a:tint val="1960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latin typeface="Times New Roman" pitchFamily="18" charset="0"/>
              </a:rPr>
              <a:t>GM</a:t>
            </a:r>
            <a:r>
              <a:rPr lang="zh-TW" altLang="en-US" smtClean="0">
                <a:latin typeface="標楷體" pitchFamily="65" charset="-120"/>
              </a:rPr>
              <a:t>的價值鏈與</a:t>
            </a:r>
            <a:r>
              <a:rPr lang="en-US" altLang="zh-TW" smtClean="0">
                <a:latin typeface="Times New Roman" pitchFamily="18" charset="0"/>
              </a:rPr>
              <a:t>SIS</a:t>
            </a:r>
          </a:p>
        </p:txBody>
      </p:sp>
      <p:sp>
        <p:nvSpPr>
          <p:cNvPr id="187397" name="Rectangle 4"/>
          <p:cNvSpPr>
            <a:spLocks noChangeArrowheads="1"/>
          </p:cNvSpPr>
          <p:nvPr/>
        </p:nvSpPr>
        <p:spPr bwMode="auto">
          <a:xfrm>
            <a:off x="755650" y="981075"/>
            <a:ext cx="56642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398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436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管理協調與支援服務</a:t>
            </a:r>
          </a:p>
        </p:txBody>
      </p:sp>
      <p:sp>
        <p:nvSpPr>
          <p:cNvPr id="187399" name="Rectangle 6"/>
          <p:cNvSpPr>
            <a:spLocks noChangeArrowheads="1"/>
          </p:cNvSpPr>
          <p:nvPr/>
        </p:nvSpPr>
        <p:spPr bwMode="auto">
          <a:xfrm>
            <a:off x="755650" y="1628775"/>
            <a:ext cx="56642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00" name="Text Box 7"/>
          <p:cNvSpPr txBox="1">
            <a:spLocks noChangeArrowheads="1"/>
          </p:cNvSpPr>
          <p:nvPr/>
        </p:nvSpPr>
        <p:spPr bwMode="auto">
          <a:xfrm>
            <a:off x="1139825" y="1808163"/>
            <a:ext cx="436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人力資源管理</a:t>
            </a:r>
          </a:p>
        </p:txBody>
      </p:sp>
      <p:sp>
        <p:nvSpPr>
          <p:cNvPr id="187401" name="Text Box 8"/>
          <p:cNvSpPr txBox="1">
            <a:spLocks noChangeArrowheads="1"/>
          </p:cNvSpPr>
          <p:nvPr/>
        </p:nvSpPr>
        <p:spPr bwMode="auto">
          <a:xfrm>
            <a:off x="900113" y="2278063"/>
            <a:ext cx="332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科技發展</a:t>
            </a:r>
          </a:p>
        </p:txBody>
      </p:sp>
      <p:sp>
        <p:nvSpPr>
          <p:cNvPr id="187402" name="Rectangle 9"/>
          <p:cNvSpPr>
            <a:spLocks noChangeArrowheads="1"/>
          </p:cNvSpPr>
          <p:nvPr/>
        </p:nvSpPr>
        <p:spPr bwMode="auto">
          <a:xfrm>
            <a:off x="755650" y="2278063"/>
            <a:ext cx="56642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03" name="Rectangle 10"/>
          <p:cNvSpPr>
            <a:spLocks noChangeArrowheads="1"/>
          </p:cNvSpPr>
          <p:nvPr/>
        </p:nvSpPr>
        <p:spPr bwMode="auto">
          <a:xfrm>
            <a:off x="755650" y="2925763"/>
            <a:ext cx="56642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04" name="Text Box 11"/>
          <p:cNvSpPr txBox="1">
            <a:spLocks noChangeArrowheads="1"/>
          </p:cNvSpPr>
          <p:nvPr/>
        </p:nvSpPr>
        <p:spPr bwMode="auto">
          <a:xfrm>
            <a:off x="1139825" y="3105150"/>
            <a:ext cx="436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資源採購</a:t>
            </a:r>
          </a:p>
        </p:txBody>
      </p:sp>
      <p:sp>
        <p:nvSpPr>
          <p:cNvPr id="187405" name="Text Box 12"/>
          <p:cNvSpPr txBox="1">
            <a:spLocks noChangeArrowheads="1"/>
          </p:cNvSpPr>
          <p:nvPr/>
        </p:nvSpPr>
        <p:spPr bwMode="auto">
          <a:xfrm>
            <a:off x="1139825" y="2455863"/>
            <a:ext cx="436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科技發展</a:t>
            </a:r>
          </a:p>
        </p:txBody>
      </p:sp>
      <p:sp>
        <p:nvSpPr>
          <p:cNvPr id="187406" name="Text Box 13"/>
          <p:cNvSpPr txBox="1">
            <a:spLocks noChangeArrowheads="1"/>
          </p:cNvSpPr>
          <p:nvPr/>
        </p:nvSpPr>
        <p:spPr bwMode="auto">
          <a:xfrm>
            <a:off x="549275" y="962025"/>
            <a:ext cx="468313" cy="2627313"/>
          </a:xfrm>
          <a:prstGeom prst="rect">
            <a:avLst/>
          </a:prstGeom>
          <a:solidFill>
            <a:srgbClr val="66FF33"/>
          </a:solidFill>
          <a:ln w="9525">
            <a:solidFill>
              <a:srgbClr val="9ADCF6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支援程序</a:t>
            </a:r>
          </a:p>
        </p:txBody>
      </p:sp>
      <p:sp>
        <p:nvSpPr>
          <p:cNvPr id="187407" name="Rectangle 14"/>
          <p:cNvSpPr>
            <a:spLocks noChangeArrowheads="1"/>
          </p:cNvSpPr>
          <p:nvPr/>
        </p:nvSpPr>
        <p:spPr bwMode="auto">
          <a:xfrm>
            <a:off x="971550" y="3573463"/>
            <a:ext cx="1139825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08" name="Text Box 15"/>
          <p:cNvSpPr txBox="1">
            <a:spLocks noChangeArrowheads="1"/>
          </p:cNvSpPr>
          <p:nvPr/>
        </p:nvSpPr>
        <p:spPr bwMode="auto">
          <a:xfrm>
            <a:off x="1331913" y="3717925"/>
            <a:ext cx="623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輸入後勤</a:t>
            </a:r>
          </a:p>
        </p:txBody>
      </p:sp>
      <p:sp>
        <p:nvSpPr>
          <p:cNvPr id="187409" name="Text Box 16"/>
          <p:cNvSpPr txBox="1">
            <a:spLocks noChangeArrowheads="1"/>
          </p:cNvSpPr>
          <p:nvPr/>
        </p:nvSpPr>
        <p:spPr bwMode="auto">
          <a:xfrm>
            <a:off x="549275" y="3573463"/>
            <a:ext cx="468313" cy="2441575"/>
          </a:xfrm>
          <a:prstGeom prst="rect">
            <a:avLst/>
          </a:prstGeom>
          <a:solidFill>
            <a:srgbClr val="FFFF00"/>
          </a:solidFill>
          <a:ln w="9525">
            <a:solidFill>
              <a:srgbClr val="9ADCF6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主要企業程序</a:t>
            </a:r>
          </a:p>
        </p:txBody>
      </p:sp>
      <p:sp>
        <p:nvSpPr>
          <p:cNvPr id="187410" name="Rectangle 17"/>
          <p:cNvSpPr>
            <a:spLocks noChangeArrowheads="1"/>
          </p:cNvSpPr>
          <p:nvPr/>
        </p:nvSpPr>
        <p:spPr bwMode="auto">
          <a:xfrm>
            <a:off x="2051050" y="3573463"/>
            <a:ext cx="1139825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11" name="Text Box 18"/>
          <p:cNvSpPr txBox="1">
            <a:spLocks noChangeArrowheads="1"/>
          </p:cNvSpPr>
          <p:nvPr/>
        </p:nvSpPr>
        <p:spPr bwMode="auto">
          <a:xfrm>
            <a:off x="2411413" y="3717925"/>
            <a:ext cx="623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生產製造</a:t>
            </a:r>
          </a:p>
        </p:txBody>
      </p:sp>
      <p:sp>
        <p:nvSpPr>
          <p:cNvPr id="187412" name="Rectangle 19"/>
          <p:cNvSpPr>
            <a:spLocks noChangeArrowheads="1"/>
          </p:cNvSpPr>
          <p:nvPr/>
        </p:nvSpPr>
        <p:spPr bwMode="auto">
          <a:xfrm>
            <a:off x="3132138" y="3573463"/>
            <a:ext cx="1139825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13" name="Text Box 20"/>
          <p:cNvSpPr txBox="1">
            <a:spLocks noChangeArrowheads="1"/>
          </p:cNvSpPr>
          <p:nvPr/>
        </p:nvSpPr>
        <p:spPr bwMode="auto">
          <a:xfrm>
            <a:off x="3505200" y="3751263"/>
            <a:ext cx="623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輸出後勤</a:t>
            </a:r>
          </a:p>
        </p:txBody>
      </p:sp>
      <p:sp>
        <p:nvSpPr>
          <p:cNvPr id="187414" name="Rectangle 21"/>
          <p:cNvSpPr>
            <a:spLocks noChangeArrowheads="1"/>
          </p:cNvSpPr>
          <p:nvPr/>
        </p:nvSpPr>
        <p:spPr bwMode="auto">
          <a:xfrm>
            <a:off x="4211638" y="3573463"/>
            <a:ext cx="1139825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15" name="Text Box 22"/>
          <p:cNvSpPr txBox="1">
            <a:spLocks noChangeArrowheads="1"/>
          </p:cNvSpPr>
          <p:nvPr/>
        </p:nvSpPr>
        <p:spPr bwMode="auto">
          <a:xfrm>
            <a:off x="4572000" y="3717925"/>
            <a:ext cx="6238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行銷與銷售</a:t>
            </a:r>
          </a:p>
        </p:txBody>
      </p:sp>
      <p:sp>
        <p:nvSpPr>
          <p:cNvPr id="187416" name="Rectangle 23"/>
          <p:cNvSpPr>
            <a:spLocks noChangeArrowheads="1"/>
          </p:cNvSpPr>
          <p:nvPr/>
        </p:nvSpPr>
        <p:spPr bwMode="auto">
          <a:xfrm>
            <a:off x="5292725" y="3573463"/>
            <a:ext cx="1117600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417" name="Text Box 24"/>
          <p:cNvSpPr txBox="1">
            <a:spLocks noChangeArrowheads="1"/>
          </p:cNvSpPr>
          <p:nvPr/>
        </p:nvSpPr>
        <p:spPr bwMode="auto">
          <a:xfrm>
            <a:off x="5724525" y="3717925"/>
            <a:ext cx="623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20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顧客服務</a:t>
            </a:r>
          </a:p>
        </p:txBody>
      </p:sp>
      <p:sp>
        <p:nvSpPr>
          <p:cNvPr id="187418" name="Text Box 25"/>
          <p:cNvSpPr txBox="1">
            <a:spLocks noChangeArrowheads="1"/>
          </p:cNvSpPr>
          <p:nvPr/>
        </p:nvSpPr>
        <p:spPr bwMode="auto">
          <a:xfrm>
            <a:off x="7019925" y="2278063"/>
            <a:ext cx="9350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競爭優勢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2836863"/>
            <a:ext cx="1266825" cy="3581400"/>
            <a:chOff x="450" y="1968"/>
            <a:chExt cx="798" cy="2256"/>
          </a:xfrm>
        </p:grpSpPr>
        <p:sp>
          <p:nvSpPr>
            <p:cNvPr id="187430" name="AutoShape 27"/>
            <p:cNvSpPr>
              <a:spLocks noChangeArrowheads="1"/>
            </p:cNvSpPr>
            <p:nvPr/>
          </p:nvSpPr>
          <p:spPr bwMode="auto">
            <a:xfrm>
              <a:off x="569" y="3552"/>
              <a:ext cx="679" cy="672"/>
            </a:xfrm>
            <a:prstGeom prst="wedgeRectCallout">
              <a:avLst>
                <a:gd name="adj1" fmla="val -36745"/>
                <a:gd name="adj2" fmla="val -76639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zh-TW" sz="1600" b="1">
                  <a:latin typeface="Times New Roman" pitchFamily="18" charset="0"/>
                  <a:ea typeface="標楷體" pitchFamily="65" charset="-120"/>
                </a:rPr>
                <a:t>Covisint</a:t>
              </a:r>
            </a:p>
            <a:p>
              <a:pPr algn="l"/>
              <a:r>
                <a:rPr kumimoji="0" lang="zh-TW" altLang="en-US" sz="1600" b="1">
                  <a:latin typeface="Times New Roman" pitchFamily="18" charset="0"/>
                  <a:ea typeface="標楷體" pitchFamily="65" charset="-120"/>
                </a:rPr>
                <a:t>零件拍賣的集中市場</a:t>
              </a:r>
            </a:p>
          </p:txBody>
        </p:sp>
        <p:sp>
          <p:nvSpPr>
            <p:cNvPr id="187431" name="AutoShape 28"/>
            <p:cNvSpPr>
              <a:spLocks noChangeArrowheads="1"/>
            </p:cNvSpPr>
            <p:nvPr/>
          </p:nvSpPr>
          <p:spPr bwMode="auto">
            <a:xfrm>
              <a:off x="450" y="1968"/>
              <a:ext cx="798" cy="576"/>
            </a:xfrm>
            <a:prstGeom prst="wedgeRectCallout">
              <a:avLst>
                <a:gd name="adj1" fmla="val -7769"/>
                <a:gd name="adj2" fmla="val 79343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zh-TW" sz="1400" b="1">
                  <a:latin typeface="Times New Roman" pitchFamily="18" charset="0"/>
                  <a:ea typeface="標楷體" pitchFamily="65" charset="-120"/>
                </a:rPr>
                <a:t>GM ACCESS</a:t>
              </a:r>
            </a:p>
            <a:p>
              <a:pPr algn="l"/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</a:rPr>
                <a:t>代理商自動化系統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979613" y="2924175"/>
            <a:ext cx="1290637" cy="3429000"/>
            <a:chOff x="1296" y="2016"/>
            <a:chExt cx="720" cy="2160"/>
          </a:xfrm>
        </p:grpSpPr>
        <p:sp>
          <p:nvSpPr>
            <p:cNvPr id="187428" name="AutoShape 30"/>
            <p:cNvSpPr>
              <a:spLocks noChangeArrowheads="1"/>
            </p:cNvSpPr>
            <p:nvPr/>
          </p:nvSpPr>
          <p:spPr bwMode="auto">
            <a:xfrm>
              <a:off x="1392" y="3535"/>
              <a:ext cx="624" cy="641"/>
            </a:xfrm>
            <a:prstGeom prst="wedgeRectCallout">
              <a:avLst>
                <a:gd name="adj1" fmla="val -3880"/>
                <a:gd name="adj2" fmla="val -8485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zh-TW" sz="1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GMSupplyPower-B2B</a:t>
              </a:r>
              <a:r>
                <a:rPr kumimoji="0" lang="zh-TW" altLang="en-US" sz="1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電子交易市集。</a:t>
              </a:r>
            </a:p>
          </p:txBody>
        </p:sp>
        <p:sp>
          <p:nvSpPr>
            <p:cNvPr id="187429" name="AutoShape 31"/>
            <p:cNvSpPr>
              <a:spLocks noChangeArrowheads="1"/>
            </p:cNvSpPr>
            <p:nvPr/>
          </p:nvSpPr>
          <p:spPr bwMode="auto">
            <a:xfrm>
              <a:off x="1296" y="2016"/>
              <a:ext cx="624" cy="485"/>
            </a:xfrm>
            <a:prstGeom prst="wedgeRectCallout">
              <a:avLst>
                <a:gd name="adj1" fmla="val -8333"/>
                <a:gd name="adj2" fmla="val 741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en-US" sz="1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SPA IS-Auto系統</a:t>
              </a:r>
              <a:endParaRPr kumimoji="0" lang="zh-TW" altLang="en-US" sz="1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382880" name="AutoShape 32"/>
          <p:cNvSpPr>
            <a:spLocks noChangeArrowheads="1"/>
          </p:cNvSpPr>
          <p:nvPr/>
        </p:nvSpPr>
        <p:spPr bwMode="auto">
          <a:xfrm>
            <a:off x="3352800" y="5351463"/>
            <a:ext cx="1066800" cy="1066800"/>
          </a:xfrm>
          <a:prstGeom prst="wedgeRectCallout">
            <a:avLst>
              <a:gd name="adj1" fmla="val -2528"/>
              <a:gd name="adj2" fmla="val -9062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kumimoji="0" lang="en-US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協同工程系統</a:t>
            </a: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en-US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產品生命週期管理系統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91000" y="2379663"/>
            <a:ext cx="1412875" cy="3657600"/>
            <a:chOff x="2640" y="1680"/>
            <a:chExt cx="890" cy="2304"/>
          </a:xfrm>
        </p:grpSpPr>
        <p:sp>
          <p:nvSpPr>
            <p:cNvPr id="187426" name="AutoShape 34"/>
            <p:cNvSpPr>
              <a:spLocks noChangeArrowheads="1"/>
            </p:cNvSpPr>
            <p:nvPr/>
          </p:nvSpPr>
          <p:spPr bwMode="auto">
            <a:xfrm>
              <a:off x="2832" y="3552"/>
              <a:ext cx="672" cy="432"/>
            </a:xfrm>
            <a:prstGeom prst="wedgeRectCallout">
              <a:avLst>
                <a:gd name="adj1" fmla="val -10713"/>
                <a:gd name="adj2" fmla="val -842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en-US" sz="1400" b="1">
                  <a:latin typeface="Times New Roman" pitchFamily="18" charset="0"/>
                  <a:ea typeface="標楷體" pitchFamily="65" charset="-120"/>
                </a:rPr>
                <a:t>GM BuyPower</a:t>
              </a:r>
            </a:p>
          </p:txBody>
        </p:sp>
        <p:sp>
          <p:nvSpPr>
            <p:cNvPr id="187427" name="AutoShape 35"/>
            <p:cNvSpPr>
              <a:spLocks noChangeArrowheads="1"/>
            </p:cNvSpPr>
            <p:nvPr/>
          </p:nvSpPr>
          <p:spPr bwMode="auto">
            <a:xfrm>
              <a:off x="2640" y="1680"/>
              <a:ext cx="890" cy="698"/>
            </a:xfrm>
            <a:prstGeom prst="wedgeRectCallout">
              <a:avLst>
                <a:gd name="adj1" fmla="val 4269"/>
                <a:gd name="adj2" fmla="val 8524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en-US" sz="1400" b="1">
                  <a:latin typeface="Times New Roman" pitchFamily="18" charset="0"/>
                  <a:ea typeface="標楷體" pitchFamily="65" charset="-120"/>
                </a:rPr>
                <a:t>GMAC- Microsoft Windows NT Workstation 4.0版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649913" y="2925763"/>
            <a:ext cx="1512887" cy="3240087"/>
            <a:chOff x="3379" y="2024"/>
            <a:chExt cx="953" cy="2041"/>
          </a:xfrm>
        </p:grpSpPr>
        <p:sp>
          <p:nvSpPr>
            <p:cNvPr id="187424" name="AutoShape 37"/>
            <p:cNvSpPr>
              <a:spLocks noChangeArrowheads="1"/>
            </p:cNvSpPr>
            <p:nvPr/>
          </p:nvSpPr>
          <p:spPr bwMode="auto">
            <a:xfrm>
              <a:off x="3379" y="3657"/>
              <a:ext cx="771" cy="408"/>
            </a:xfrm>
            <a:prstGeom prst="wedgeRectCallout">
              <a:avLst>
                <a:gd name="adj1" fmla="val -4347"/>
                <a:gd name="adj2" fmla="val -109315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0" lang="en-US" altLang="en-US" sz="1400" b="1">
                  <a:latin typeface="Times New Roman" pitchFamily="18" charset="0"/>
                  <a:ea typeface="標楷體" pitchFamily="65" charset="-120"/>
                </a:rPr>
                <a:t>OnStar汽車通訊系統</a:t>
              </a:r>
            </a:p>
            <a:p>
              <a:pPr algn="l"/>
              <a:endParaRPr kumimoji="0" lang="en-US" altLang="en-US" sz="14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7425" name="AutoShape 38"/>
            <p:cNvSpPr>
              <a:spLocks noChangeArrowheads="1"/>
            </p:cNvSpPr>
            <p:nvPr/>
          </p:nvSpPr>
          <p:spPr bwMode="auto">
            <a:xfrm>
              <a:off x="3470" y="2024"/>
              <a:ext cx="862" cy="363"/>
            </a:xfrm>
            <a:prstGeom prst="wedgeRectCallout">
              <a:avLst>
                <a:gd name="adj1" fmla="val -20880"/>
                <a:gd name="adj2" fmla="val 95181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r>
                <a:rPr kumimoji="0" lang="en-US" altLang="zh-TW" sz="1400" b="1">
                  <a:latin typeface="Times New Roman" pitchFamily="18" charset="0"/>
                  <a:ea typeface="標楷體" pitchFamily="65" charset="-120"/>
                </a:rPr>
                <a:t>CRM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</a:rPr>
                <a:t>系統</a:t>
              </a:r>
            </a:p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</a:rPr>
                <a:t>通用購車網站</a:t>
              </a:r>
              <a:endParaRPr kumimoji="0" lang="en-US" altLang="en-US" sz="1400" b="1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8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8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2851" grpId="0" autoUpdateAnimBg="0"/>
      <p:bldP spid="238288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3752B-89CB-43BA-95EC-3DE0F0FBC9EA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88419" name="Rectangle 2"/>
          <p:cNvSpPr>
            <a:spLocks noChangeArrowheads="1"/>
          </p:cNvSpPr>
          <p:nvPr/>
        </p:nvSpPr>
        <p:spPr bwMode="auto">
          <a:xfrm>
            <a:off x="1709738" y="128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88420" name="Rectangle 3"/>
          <p:cNvSpPr>
            <a:spLocks noChangeArrowheads="1"/>
          </p:cNvSpPr>
          <p:nvPr/>
        </p:nvSpPr>
        <p:spPr bwMode="auto">
          <a:xfrm>
            <a:off x="1890713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88421" name="Rectangle 4"/>
          <p:cNvSpPr>
            <a:spLocks noChangeArrowheads="1"/>
          </p:cNvSpPr>
          <p:nvPr/>
        </p:nvSpPr>
        <p:spPr bwMode="auto">
          <a:xfrm>
            <a:off x="1885950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88422" name="Rectangle 5"/>
          <p:cNvSpPr>
            <a:spLocks noChangeArrowheads="1"/>
          </p:cNvSpPr>
          <p:nvPr/>
        </p:nvSpPr>
        <p:spPr bwMode="auto">
          <a:xfrm>
            <a:off x="2043113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88423" name="Rectangle 6"/>
          <p:cNvSpPr>
            <a:spLocks noChangeArrowheads="1"/>
          </p:cNvSpPr>
          <p:nvPr/>
        </p:nvSpPr>
        <p:spPr bwMode="auto">
          <a:xfrm>
            <a:off x="1771650" y="1595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18842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7978775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78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0" smtClean="0">
                <a:solidFill>
                  <a:srgbClr val="FFFF00"/>
                </a:solidFill>
                <a:effectLst/>
              </a:rPr>
              <a:t>高都汽車車輛交期管理系統</a:t>
            </a:r>
            <a:r>
              <a:rPr lang="zh-TW" altLang="en-US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44123-EEAA-4640-84F3-2EE53166914C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209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556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smtClean="0">
                <a:latin typeface="標楷體" pitchFamily="65" charset="-120"/>
              </a:rPr>
              <a:t>網際網路策略價值：關注客戶關係</a:t>
            </a:r>
          </a:p>
        </p:txBody>
      </p:sp>
      <p:pic>
        <p:nvPicPr>
          <p:cNvPr id="18944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700213"/>
            <a:ext cx="7164387" cy="4322762"/>
          </a:xfrm>
        </p:spPr>
      </p:pic>
      <p:sp>
        <p:nvSpPr>
          <p:cNvPr id="189445" name="Text Box 4"/>
          <p:cNvSpPr txBox="1">
            <a:spLocks noChangeArrowheads="1"/>
          </p:cNvSpPr>
          <p:nvPr/>
        </p:nvSpPr>
        <p:spPr bwMode="auto">
          <a:xfrm>
            <a:off x="3492500" y="6165850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O’Bbrien,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64801-F692-4E43-819F-40F563B17EA4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7350" y="990600"/>
            <a:ext cx="8534400" cy="4146550"/>
            <a:chOff x="244" y="624"/>
            <a:chExt cx="5376" cy="2612"/>
          </a:xfrm>
        </p:grpSpPr>
        <p:sp>
          <p:nvSpPr>
            <p:cNvPr id="190468" name="Text Box 3"/>
            <p:cNvSpPr txBox="1">
              <a:spLocks noChangeArrowheads="1"/>
            </p:cNvSpPr>
            <p:nvPr/>
          </p:nvSpPr>
          <p:spPr bwMode="auto">
            <a:xfrm>
              <a:off x="244" y="624"/>
              <a:ext cx="1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For the entire chain…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0" y="1200"/>
              <a:ext cx="720" cy="288"/>
              <a:chOff x="240" y="624"/>
              <a:chExt cx="768" cy="480"/>
            </a:xfrm>
          </p:grpSpPr>
          <p:sp>
            <p:nvSpPr>
              <p:cNvPr id="190546" name="Rectangle 5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528" cy="38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7" name="AutoShape 6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672" cy="384"/>
              </a:xfrm>
              <a:prstGeom prst="homePlate">
                <a:avLst>
                  <a:gd name="adj" fmla="val 43750"/>
                </a:avLst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8" name="Rectangle 7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80" cy="1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9" name="Rectangle 8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50" name="Rectangle 9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51" name="Rectangle 10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52" name="Rectangle 11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53" name="Rectangle 12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90470" name="Text Box 13"/>
            <p:cNvSpPr txBox="1">
              <a:spLocks noChangeArrowheads="1"/>
            </p:cNvSpPr>
            <p:nvPr/>
          </p:nvSpPr>
          <p:spPr bwMode="auto">
            <a:xfrm>
              <a:off x="1200" y="2832"/>
              <a:ext cx="13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Demand information</a:t>
              </a:r>
            </a:p>
            <a:p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Supply information</a:t>
              </a:r>
            </a:p>
          </p:txBody>
        </p:sp>
        <p:sp>
          <p:nvSpPr>
            <p:cNvPr id="190471" name="Text Box 14"/>
            <p:cNvSpPr txBox="1">
              <a:spLocks noChangeArrowheads="1"/>
            </p:cNvSpPr>
            <p:nvPr/>
          </p:nvSpPr>
          <p:spPr bwMode="auto">
            <a:xfrm>
              <a:off x="432" y="1488"/>
              <a:ext cx="5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Their</a:t>
              </a:r>
            </a:p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suppliers</a:t>
              </a:r>
            </a:p>
          </p:txBody>
        </p:sp>
        <p:sp>
          <p:nvSpPr>
            <p:cNvPr id="190472" name="Text Box 15"/>
            <p:cNvSpPr txBox="1">
              <a:spLocks noChangeArrowheads="1"/>
            </p:cNvSpPr>
            <p:nvPr/>
          </p:nvSpPr>
          <p:spPr bwMode="auto">
            <a:xfrm>
              <a:off x="1392" y="1488"/>
              <a:ext cx="5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Our</a:t>
              </a:r>
            </a:p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suppliers</a:t>
              </a:r>
            </a:p>
          </p:txBody>
        </p:sp>
        <p:sp>
          <p:nvSpPr>
            <p:cNvPr id="190473" name="Text Box 16"/>
            <p:cNvSpPr txBox="1">
              <a:spLocks noChangeArrowheads="1"/>
            </p:cNvSpPr>
            <p:nvPr/>
          </p:nvSpPr>
          <p:spPr bwMode="auto">
            <a:xfrm>
              <a:off x="2404" y="1488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Us</a:t>
              </a:r>
            </a:p>
            <a:p>
              <a:endParaRPr lang="en-US" altLang="zh-TW" sz="16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90474" name="Text Box 17"/>
            <p:cNvSpPr txBox="1">
              <a:spLocks noChangeArrowheads="1"/>
            </p:cNvSpPr>
            <p:nvPr/>
          </p:nvSpPr>
          <p:spPr bwMode="auto">
            <a:xfrm>
              <a:off x="3268" y="1488"/>
              <a:ext cx="7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Our</a:t>
              </a:r>
            </a:p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distributors</a:t>
              </a:r>
            </a:p>
          </p:txBody>
        </p:sp>
        <p:sp>
          <p:nvSpPr>
            <p:cNvPr id="190475" name="Text Box 18"/>
            <p:cNvSpPr txBox="1">
              <a:spLocks noChangeArrowheads="1"/>
            </p:cNvSpPr>
            <p:nvPr/>
          </p:nvSpPr>
          <p:spPr bwMode="auto">
            <a:xfrm>
              <a:off x="4180" y="1488"/>
              <a:ext cx="5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Their</a:t>
              </a:r>
            </a:p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retailers</a:t>
              </a:r>
            </a:p>
          </p:txBody>
        </p:sp>
        <p:sp>
          <p:nvSpPr>
            <p:cNvPr id="190476" name="Text Box 19"/>
            <p:cNvSpPr txBox="1">
              <a:spLocks noChangeArrowheads="1"/>
            </p:cNvSpPr>
            <p:nvPr/>
          </p:nvSpPr>
          <p:spPr bwMode="auto">
            <a:xfrm>
              <a:off x="4900" y="1536"/>
              <a:ext cx="7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Final</a:t>
              </a:r>
            </a:p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consumer</a:t>
              </a:r>
            </a:p>
          </p:txBody>
        </p:sp>
        <p:sp>
          <p:nvSpPr>
            <p:cNvPr id="190477" name="Text Box 20"/>
            <p:cNvSpPr txBox="1">
              <a:spLocks noChangeArrowheads="1"/>
            </p:cNvSpPr>
            <p:nvPr/>
          </p:nvSpPr>
          <p:spPr bwMode="auto">
            <a:xfrm>
              <a:off x="2308" y="2370"/>
              <a:ext cx="73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Our</a:t>
              </a:r>
            </a:p>
            <a:p>
              <a:pPr algn="l"/>
              <a:r>
                <a:rPr lang="en-US" altLang="zh-TW" sz="1600">
                  <a:latin typeface="Times New Roman" pitchFamily="18" charset="0"/>
                  <a:ea typeface="標楷體" pitchFamily="65" charset="-120"/>
                </a:rPr>
                <a:t>competition</a:t>
              </a:r>
            </a:p>
          </p:txBody>
        </p:sp>
        <p:sp>
          <p:nvSpPr>
            <p:cNvPr id="190478" name="Line 21"/>
            <p:cNvSpPr>
              <a:spLocks noChangeShapeType="1"/>
            </p:cNvSpPr>
            <p:nvPr/>
          </p:nvSpPr>
          <p:spPr bwMode="auto">
            <a:xfrm>
              <a:off x="1060" y="1392"/>
              <a:ext cx="2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79" name="Line 22"/>
            <p:cNvSpPr>
              <a:spLocks noChangeShapeType="1"/>
            </p:cNvSpPr>
            <p:nvPr/>
          </p:nvSpPr>
          <p:spPr bwMode="auto">
            <a:xfrm>
              <a:off x="2020" y="1392"/>
              <a:ext cx="2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0" name="Line 23"/>
            <p:cNvSpPr>
              <a:spLocks noChangeShapeType="1"/>
            </p:cNvSpPr>
            <p:nvPr/>
          </p:nvSpPr>
          <p:spPr bwMode="auto">
            <a:xfrm>
              <a:off x="2980" y="1392"/>
              <a:ext cx="2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1" name="Line 24"/>
            <p:cNvSpPr>
              <a:spLocks noChangeShapeType="1"/>
            </p:cNvSpPr>
            <p:nvPr/>
          </p:nvSpPr>
          <p:spPr bwMode="auto">
            <a:xfrm>
              <a:off x="3940" y="1392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2" name="Line 25"/>
            <p:cNvSpPr>
              <a:spLocks noChangeShapeType="1"/>
            </p:cNvSpPr>
            <p:nvPr/>
          </p:nvSpPr>
          <p:spPr bwMode="auto">
            <a:xfrm>
              <a:off x="4852" y="1392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3" name="Line 26"/>
            <p:cNvSpPr>
              <a:spLocks noChangeShapeType="1"/>
            </p:cNvSpPr>
            <p:nvPr/>
          </p:nvSpPr>
          <p:spPr bwMode="auto">
            <a:xfrm>
              <a:off x="2980" y="2259"/>
              <a:ext cx="2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4" name="Line 27"/>
            <p:cNvSpPr>
              <a:spLocks noChangeShapeType="1"/>
            </p:cNvSpPr>
            <p:nvPr/>
          </p:nvSpPr>
          <p:spPr bwMode="auto">
            <a:xfrm flipH="1">
              <a:off x="2020" y="2259"/>
              <a:ext cx="384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5" name="Line 28"/>
            <p:cNvSpPr>
              <a:spLocks noChangeShapeType="1"/>
            </p:cNvSpPr>
            <p:nvPr/>
          </p:nvSpPr>
          <p:spPr bwMode="auto">
            <a:xfrm>
              <a:off x="2116" y="960"/>
              <a:ext cx="0" cy="163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6" name="Line 29"/>
            <p:cNvSpPr>
              <a:spLocks noChangeShapeType="1"/>
            </p:cNvSpPr>
            <p:nvPr/>
          </p:nvSpPr>
          <p:spPr bwMode="auto">
            <a:xfrm>
              <a:off x="3076" y="960"/>
              <a:ext cx="0" cy="163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7" name="Line 30"/>
            <p:cNvSpPr>
              <a:spLocks noChangeShapeType="1"/>
            </p:cNvSpPr>
            <p:nvPr/>
          </p:nvSpPr>
          <p:spPr bwMode="auto">
            <a:xfrm flipH="1">
              <a:off x="340" y="2928"/>
              <a:ext cx="91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8" name="Line 31"/>
            <p:cNvSpPr>
              <a:spLocks noChangeShapeType="1"/>
            </p:cNvSpPr>
            <p:nvPr/>
          </p:nvSpPr>
          <p:spPr bwMode="auto">
            <a:xfrm flipH="1">
              <a:off x="340" y="3120"/>
              <a:ext cx="91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89" name="Line 32"/>
            <p:cNvSpPr>
              <a:spLocks noChangeShapeType="1"/>
            </p:cNvSpPr>
            <p:nvPr/>
          </p:nvSpPr>
          <p:spPr bwMode="auto">
            <a:xfrm>
              <a:off x="2500" y="2928"/>
              <a:ext cx="297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490" name="Line 33"/>
            <p:cNvSpPr>
              <a:spLocks noChangeShapeType="1"/>
            </p:cNvSpPr>
            <p:nvPr/>
          </p:nvSpPr>
          <p:spPr bwMode="auto">
            <a:xfrm>
              <a:off x="2500" y="3120"/>
              <a:ext cx="297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300" y="1200"/>
              <a:ext cx="720" cy="288"/>
              <a:chOff x="240" y="624"/>
              <a:chExt cx="768" cy="480"/>
            </a:xfrm>
          </p:grpSpPr>
          <p:sp>
            <p:nvSpPr>
              <p:cNvPr id="190538" name="Rectangle 35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528" cy="38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9" name="AutoShape 36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672" cy="384"/>
              </a:xfrm>
              <a:prstGeom prst="homePlate">
                <a:avLst>
                  <a:gd name="adj" fmla="val 43750"/>
                </a:avLst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0" name="Rectangle 37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80" cy="1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1" name="Rectangle 38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2" name="Rectangle 39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3" name="Rectangle 40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4" name="Rectangle 41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45" name="Rectangle 42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260" y="1200"/>
              <a:ext cx="720" cy="288"/>
              <a:chOff x="240" y="624"/>
              <a:chExt cx="768" cy="480"/>
            </a:xfrm>
          </p:grpSpPr>
          <p:sp>
            <p:nvSpPr>
              <p:cNvPr id="190530" name="Rectangle 44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528" cy="38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1" name="AutoShape 45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672" cy="384"/>
              </a:xfrm>
              <a:prstGeom prst="homePlate">
                <a:avLst>
                  <a:gd name="adj" fmla="val 43750"/>
                </a:avLst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2" name="Rectangle 46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80" cy="1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3" name="Rectangle 47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4" name="Rectangle 48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5" name="Rectangle 49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6" name="Rectangle 50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37" name="Rectangle 51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2260" y="2067"/>
              <a:ext cx="720" cy="288"/>
              <a:chOff x="240" y="624"/>
              <a:chExt cx="768" cy="480"/>
            </a:xfrm>
          </p:grpSpPr>
          <p:sp>
            <p:nvSpPr>
              <p:cNvPr id="190522" name="Rectangle 53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528" cy="38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3" name="AutoShape 54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672" cy="384"/>
              </a:xfrm>
              <a:prstGeom prst="homePlate">
                <a:avLst>
                  <a:gd name="adj" fmla="val 43750"/>
                </a:avLst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4" name="Rectangle 55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80" cy="1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5" name="Rectangle 56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6" name="Rectangle 57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7" name="Rectangle 58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8" name="Rectangle 59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9" name="Rectangle 60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3220" y="1200"/>
              <a:ext cx="720" cy="288"/>
              <a:chOff x="240" y="624"/>
              <a:chExt cx="768" cy="480"/>
            </a:xfrm>
          </p:grpSpPr>
          <p:sp>
            <p:nvSpPr>
              <p:cNvPr id="190514" name="Rectangle 62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528" cy="38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5" name="AutoShape 63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672" cy="384"/>
              </a:xfrm>
              <a:prstGeom prst="homePlate">
                <a:avLst>
                  <a:gd name="adj" fmla="val 43750"/>
                </a:avLst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6" name="Rectangle 64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80" cy="1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7" name="Rectangle 65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8" name="Rectangle 66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9" name="Rectangle 67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0" name="Rectangle 68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21" name="Rectangle 69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4132" y="1200"/>
              <a:ext cx="720" cy="288"/>
              <a:chOff x="240" y="624"/>
              <a:chExt cx="768" cy="480"/>
            </a:xfrm>
          </p:grpSpPr>
          <p:sp>
            <p:nvSpPr>
              <p:cNvPr id="190506" name="Rectangle 71"/>
              <p:cNvSpPr>
                <a:spLocks noChangeArrowheads="1"/>
              </p:cNvSpPr>
              <p:nvPr/>
            </p:nvSpPr>
            <p:spPr bwMode="auto">
              <a:xfrm>
                <a:off x="240" y="624"/>
                <a:ext cx="528" cy="38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7" name="AutoShape 72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672" cy="384"/>
              </a:xfrm>
              <a:prstGeom prst="homePlate">
                <a:avLst>
                  <a:gd name="adj" fmla="val 43750"/>
                </a:avLst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8" name="Rectangle 73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80" cy="1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9" name="Rectangle 74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0" name="Rectangle 75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1" name="Rectangle 76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2" name="Rectangle 77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13" name="Rectangle 78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96" cy="19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5092" y="912"/>
              <a:ext cx="240" cy="624"/>
              <a:chOff x="5232" y="480"/>
              <a:chExt cx="288" cy="720"/>
            </a:xfrm>
          </p:grpSpPr>
          <p:sp>
            <p:nvSpPr>
              <p:cNvPr id="190497" name="Oval 80"/>
              <p:cNvSpPr>
                <a:spLocks noChangeArrowheads="1"/>
              </p:cNvSpPr>
              <p:nvPr/>
            </p:nvSpPr>
            <p:spPr bwMode="auto">
              <a:xfrm>
                <a:off x="5232" y="480"/>
                <a:ext cx="240" cy="240"/>
              </a:xfrm>
              <a:prstGeom prst="ellips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498" name="Line 81"/>
              <p:cNvSpPr>
                <a:spLocks noChangeShapeType="1"/>
              </p:cNvSpPr>
              <p:nvPr/>
            </p:nvSpPr>
            <p:spPr bwMode="auto">
              <a:xfrm>
                <a:off x="5376" y="720"/>
                <a:ext cx="0" cy="288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499" name="Line 82"/>
              <p:cNvSpPr>
                <a:spLocks noChangeShapeType="1"/>
              </p:cNvSpPr>
              <p:nvPr/>
            </p:nvSpPr>
            <p:spPr bwMode="auto">
              <a:xfrm flipH="1">
                <a:off x="5232" y="816"/>
                <a:ext cx="96" cy="144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0" name="Line 83"/>
              <p:cNvSpPr>
                <a:spLocks noChangeShapeType="1"/>
              </p:cNvSpPr>
              <p:nvPr/>
            </p:nvSpPr>
            <p:spPr bwMode="auto">
              <a:xfrm>
                <a:off x="5424" y="816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1" name="Line 84"/>
              <p:cNvSpPr>
                <a:spLocks noChangeShapeType="1"/>
              </p:cNvSpPr>
              <p:nvPr/>
            </p:nvSpPr>
            <p:spPr bwMode="auto">
              <a:xfrm flipH="1">
                <a:off x="5280" y="1008"/>
                <a:ext cx="96" cy="192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2" name="Line 85"/>
              <p:cNvSpPr>
                <a:spLocks noChangeShapeType="1"/>
              </p:cNvSpPr>
              <p:nvPr/>
            </p:nvSpPr>
            <p:spPr bwMode="auto">
              <a:xfrm>
                <a:off x="5376" y="1008"/>
                <a:ext cx="96" cy="192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3" name="Line 86"/>
              <p:cNvSpPr>
                <a:spLocks noChangeShapeType="1"/>
              </p:cNvSpPr>
              <p:nvPr/>
            </p:nvSpPr>
            <p:spPr bwMode="auto">
              <a:xfrm>
                <a:off x="5328" y="816"/>
                <a:ext cx="96" cy="0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4" name="Line 87"/>
              <p:cNvSpPr>
                <a:spLocks noChangeShapeType="1"/>
              </p:cNvSpPr>
              <p:nvPr/>
            </p:nvSpPr>
            <p:spPr bwMode="auto">
              <a:xfrm flipH="1">
                <a:off x="5232" y="1200"/>
                <a:ext cx="48" cy="0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0505" name="Line 88"/>
              <p:cNvSpPr>
                <a:spLocks noChangeShapeType="1"/>
              </p:cNvSpPr>
              <p:nvPr/>
            </p:nvSpPr>
            <p:spPr bwMode="auto">
              <a:xfrm flipH="1">
                <a:off x="5472" y="1200"/>
                <a:ext cx="48" cy="0"/>
              </a:xfrm>
              <a:prstGeom prst="line">
                <a:avLst/>
              </a:prstGeom>
              <a:noFill/>
              <a:ln w="222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28681-B9F4-4045-A689-AD90A8F988A7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11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7-Eleven</a:t>
            </a:r>
            <a:r>
              <a:rPr lang="zh-TW" altLang="en-US" smtClean="0"/>
              <a:t>的</a:t>
            </a:r>
            <a:r>
              <a:rPr lang="en-US" altLang="zh-TW" smtClean="0"/>
              <a:t>IS/IT</a:t>
            </a:r>
            <a:r>
              <a:rPr lang="zh-TW" altLang="en-US" smtClean="0"/>
              <a:t>策略 </a:t>
            </a: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7153275" cy="4495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7-Eleven</a:t>
            </a:r>
            <a:r>
              <a:rPr lang="zh-TW" altLang="en-US" sz="2800" smtClean="0"/>
              <a:t>初期投資</a:t>
            </a:r>
            <a:r>
              <a:rPr lang="en-US" altLang="zh-TW" sz="2800" smtClean="0"/>
              <a:t>12</a:t>
            </a:r>
            <a:r>
              <a:rPr lang="zh-TW" altLang="en-US" sz="2800" smtClean="0"/>
              <a:t>億元全面導入「銷售時點情報系統」</a:t>
            </a:r>
          </a:p>
          <a:p>
            <a:pPr eaLnBrk="1" hangingPunct="1"/>
            <a:r>
              <a:rPr lang="en-US" altLang="zh-TW" sz="2800" smtClean="0"/>
              <a:t>EOS</a:t>
            </a:r>
            <a:r>
              <a:rPr lang="zh-TW" altLang="en-US" sz="2800" smtClean="0"/>
              <a:t>電子訂貨系統 </a:t>
            </a:r>
          </a:p>
          <a:p>
            <a:pPr eaLnBrk="1" hangingPunct="1"/>
            <a:r>
              <a:rPr lang="zh-TW" altLang="en-US" sz="2800" smtClean="0"/>
              <a:t>導入新訂貨系統</a:t>
            </a:r>
            <a:r>
              <a:rPr lang="en-US" altLang="zh-TW" sz="2800" smtClean="0"/>
              <a:t>GOT </a:t>
            </a:r>
          </a:p>
          <a:p>
            <a:pPr eaLnBrk="1" hangingPunct="1"/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1EFC-DF8B-493D-AED5-F7262EF855AD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11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門市主機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3770312" cy="3724275"/>
          </a:xfrm>
        </p:spPr>
        <p:txBody>
          <a:bodyPr/>
          <a:lstStyle/>
          <a:p>
            <a:pPr eaLnBrk="1" hangingPunct="1"/>
            <a:r>
              <a:rPr lang="zh-TW" altLang="en-US" smtClean="0"/>
              <a:t>直接與總部端連線，將門市所有的情報資訊回傳至資訊中心，讓總部可以隨時掌握並分析門市經營、管理、庫存、及消費資料</a:t>
            </a:r>
            <a:r>
              <a:rPr lang="zh-TW" altLang="en-US" sz="2800" smtClean="0"/>
              <a:t>。</a:t>
            </a:r>
          </a:p>
        </p:txBody>
      </p:sp>
      <p:pic>
        <p:nvPicPr>
          <p:cNvPr id="192517" name="Picture 4" descr="int08-do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4388" y="2295525"/>
            <a:ext cx="3621087" cy="2466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7CFCC-2635-443E-A522-FBAACF04131E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116013" y="1700213"/>
            <a:ext cx="7127875" cy="42497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SIS </a:t>
            </a:r>
            <a:r>
              <a:rPr lang="zh-TW" altLang="en-US" sz="3600" smtClean="0"/>
              <a:t>不同的策略階層</a:t>
            </a:r>
            <a:endParaRPr lang="zh-TW" altLang="en-US" smtClean="0"/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295400" y="1981200"/>
          <a:ext cx="67818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件" r:id="rId4" imgW="5349960" imgH="3320640" progId="Word.Document.8">
                  <p:embed/>
                </p:oleObj>
              </mc:Choice>
              <mc:Fallback>
                <p:oleObj name="文件" r:id="rId4" imgW="5349960" imgH="33206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7818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276600" y="6021388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資料來源：林東清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,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4089-BDCE-4745-AB43-60380AF7EDE4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211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>
                <a:latin typeface="標楷體" pitchFamily="65" charset="-120"/>
              </a:rPr>
              <a:t>筆記型電腦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區顧問透過筆記型電腦，隨時掌握門市各項資訊，協助門市人員處理各項作業，並可即時向總部反應門市各種狀況，大大提昇了溝通的效率。 </a:t>
            </a:r>
          </a:p>
        </p:txBody>
      </p:sp>
      <p:pic>
        <p:nvPicPr>
          <p:cNvPr id="193541" name="Picture 4" descr="int08-no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6163" y="2209800"/>
            <a:ext cx="3389312" cy="230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CF9B9-FA17-4DE6-B06F-6F360C67EF28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211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>
                <a:latin typeface="標楷體" pitchFamily="65" charset="-120"/>
              </a:rPr>
              <a:t>圖形訂貨機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透過每日對商品銷售與庫存的控管，將庫存不足必需訂貨的商品資料，透過門市主機將訂貨資料傳回總部，向廠商訂貨。 </a:t>
            </a:r>
          </a:p>
        </p:txBody>
      </p:sp>
      <p:pic>
        <p:nvPicPr>
          <p:cNvPr id="194565" name="Picture 4" descr="int08-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6163" y="2295525"/>
            <a:ext cx="3465512" cy="2360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B442-5667-4F70-8A3A-0B8165552D02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11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驗貨機</a:t>
            </a: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驗貨機接收門市主機的驗收資料，進行驗貨作業，並將驗貨結果傳輸至門市主機，再由門市主機傳輸至總部主機，回報驗貨結果。 </a:t>
            </a:r>
          </a:p>
        </p:txBody>
      </p:sp>
      <p:pic>
        <p:nvPicPr>
          <p:cNvPr id="195589" name="Picture 4" descr="int08-che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46600" y="1946275"/>
            <a:ext cx="3468688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089C6-C12D-45C3-BB12-CCEDA78E2E70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211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收銀機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379913" cy="44958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當顧客在門市購買商品時，收銀機可將消費者的基本資料記錄下來，做為門市商圈分析，掌握第一手消費情報，並透過門市主機將資料回傳至總部，讓總部的資訊中心可以精確地掌握消費情報，並加以彙整分析，作為日後在開發商品及服務時的情報資料。 </a:t>
            </a:r>
          </a:p>
        </p:txBody>
      </p:sp>
      <p:pic>
        <p:nvPicPr>
          <p:cNvPr id="196613" name="Picture 4" descr="int08-mon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295525"/>
            <a:ext cx="3544887" cy="241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469D1-8079-4C6F-A244-7514B0EB7E63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212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物流系統</a:t>
            </a:r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/>
              <a:t>◎</a:t>
            </a:r>
            <a:r>
              <a:rPr lang="zh-TW" altLang="en-US" sz="2800" smtClean="0"/>
              <a:t>訂貨：</a:t>
            </a:r>
          </a:p>
          <a:p>
            <a:pPr eaLnBrk="1" hangingPunct="1">
              <a:buFontTx/>
              <a:buNone/>
            </a:pPr>
            <a:r>
              <a:rPr lang="zh-TW" altLang="en-US" sz="2800" smtClean="0"/>
              <a:t>　應用</a:t>
            </a:r>
            <a:r>
              <a:rPr lang="en-US" altLang="zh-TW" sz="2800" smtClean="0"/>
              <a:t>B2B</a:t>
            </a:r>
            <a:r>
              <a:rPr lang="zh-TW" altLang="en-US" sz="2800" smtClean="0"/>
              <a:t>商網系統，與供應商的往來資料得以快速傳遞。</a:t>
            </a:r>
          </a:p>
          <a:p>
            <a:pPr eaLnBrk="1" hangingPunct="1">
              <a:buFontTx/>
              <a:buNone/>
            </a:pPr>
            <a:endParaRPr lang="zh-TW" altLang="en-US" sz="2800" smtClean="0"/>
          </a:p>
          <a:p>
            <a:pPr eaLnBrk="1" hangingPunct="1">
              <a:buFontTx/>
              <a:buNone/>
            </a:pPr>
            <a:endParaRPr lang="zh-TW" altLang="en-US" sz="2800" smtClean="0"/>
          </a:p>
          <a:p>
            <a:pPr eaLnBrk="1" hangingPunct="1">
              <a:buFontTx/>
              <a:buNone/>
            </a:pPr>
            <a:r>
              <a:rPr lang="zh-TW" altLang="en-US" sz="2800" smtClean="0"/>
              <a:t>◎進貨：規劃供應商於不同時段到貨，縮減等待及驗收時間。</a:t>
            </a:r>
          </a:p>
          <a:p>
            <a:pPr eaLnBrk="1" hangingPunct="1">
              <a:buFontTx/>
              <a:buNone/>
            </a:pPr>
            <a:endParaRPr lang="en-US" altLang="zh-TW" sz="2800" smtClean="0"/>
          </a:p>
        </p:txBody>
      </p:sp>
      <p:pic>
        <p:nvPicPr>
          <p:cNvPr id="197637" name="Picture 4" descr="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6163" y="1339850"/>
            <a:ext cx="2697162" cy="2281238"/>
          </a:xfrm>
          <a:noFill/>
        </p:spPr>
      </p:pic>
      <p:pic>
        <p:nvPicPr>
          <p:cNvPr id="197638" name="Picture 5" descr="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581525"/>
            <a:ext cx="2592387" cy="194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1A143-70E8-4589-BFE9-3DF3E9B0F7CA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212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物流系統</a:t>
            </a: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◎</a:t>
            </a:r>
            <a:r>
              <a:rPr lang="zh-TW" altLang="en-US" sz="2800" smtClean="0">
                <a:latin typeface="標楷體" pitchFamily="65" charset="-120"/>
              </a:rPr>
              <a:t>驗收：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    藉由</a:t>
            </a:r>
            <a:r>
              <a:rPr lang="en-US" altLang="zh-TW" sz="2800" smtClean="0">
                <a:latin typeface="標楷體" pitchFamily="65" charset="-120"/>
              </a:rPr>
              <a:t>RF</a:t>
            </a:r>
            <a:r>
              <a:rPr lang="zh-TW" altLang="en-US" sz="2800" smtClean="0">
                <a:latin typeface="標楷體" pitchFamily="65" charset="-120"/>
              </a:rPr>
              <a:t>設備檢查商品；採用測溫器測量品溫，嚴格控管進貨商品。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8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◎庫存：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 　藉由自行開發的</a:t>
            </a:r>
            <a:r>
              <a:rPr lang="en-US" altLang="zh-TW" sz="2800" smtClean="0">
                <a:latin typeface="標楷體" pitchFamily="65" charset="-120"/>
              </a:rPr>
              <a:t>RF</a:t>
            </a:r>
            <a:r>
              <a:rPr lang="zh-TW" altLang="en-US" sz="2800" smtClean="0">
                <a:latin typeface="標楷體" pitchFamily="65" charset="-120"/>
              </a:rPr>
              <a:t>系統，即時庫存管理及先進先出；導入</a:t>
            </a:r>
            <a:r>
              <a:rPr lang="en-US" altLang="zh-TW" sz="2800" smtClean="0">
                <a:latin typeface="標楷體" pitchFamily="65" charset="-120"/>
              </a:rPr>
              <a:t>AS/RS</a:t>
            </a:r>
            <a:r>
              <a:rPr lang="zh-TW" altLang="en-US" sz="2800" smtClean="0">
                <a:latin typeface="標楷體" pitchFamily="65" charset="-120"/>
              </a:rPr>
              <a:t>儲位管理系統，妥善應用儲存空間。</a:t>
            </a:r>
          </a:p>
        </p:txBody>
      </p:sp>
      <p:pic>
        <p:nvPicPr>
          <p:cNvPr id="198661" name="Picture 4" descr="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6163" y="1339850"/>
            <a:ext cx="2925762" cy="2474913"/>
          </a:xfrm>
          <a:noFill/>
        </p:spPr>
      </p:pic>
      <p:pic>
        <p:nvPicPr>
          <p:cNvPr id="198662" name="Picture 5" descr="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4581525"/>
            <a:ext cx="2663825" cy="1998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67CFE-B486-44B7-BD7D-78A1A9A75216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212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物流系統</a:t>
            </a:r>
          </a:p>
        </p:txBody>
      </p:sp>
      <p:sp>
        <p:nvSpPr>
          <p:cNvPr id="199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◎</a:t>
            </a:r>
            <a:r>
              <a:rPr lang="zh-TW" altLang="en-US" sz="2800" smtClean="0">
                <a:latin typeface="標楷體" pitchFamily="65" charset="-120"/>
              </a:rPr>
              <a:t>接單：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　門市利用</a:t>
            </a:r>
            <a:r>
              <a:rPr lang="en-US" altLang="zh-TW" sz="2800" smtClean="0">
                <a:latin typeface="標楷體" pitchFamily="65" charset="-120"/>
              </a:rPr>
              <a:t>EOS</a:t>
            </a:r>
            <a:r>
              <a:rPr lang="zh-TW" altLang="en-US" sz="2800" smtClean="0">
                <a:latin typeface="標楷體" pitchFamily="65" charset="-120"/>
              </a:rPr>
              <a:t>電子訂貨系統傳輸訂單，使物流接單既簡易又快速，達到無紙化。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◎揀貨：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     採用</a:t>
            </a:r>
            <a:r>
              <a:rPr lang="en-US" altLang="zh-TW" sz="2800" smtClean="0">
                <a:latin typeface="標楷體" pitchFamily="65" charset="-120"/>
              </a:rPr>
              <a:t>CAPS</a:t>
            </a:r>
            <a:r>
              <a:rPr lang="zh-TW" altLang="en-US" sz="2800" smtClean="0">
                <a:latin typeface="標楷體" pitchFamily="65" charset="-120"/>
              </a:rPr>
              <a:t>電子標籤輔助揀貨系統，搭配播種或摘取式的揀貨方式，達到</a:t>
            </a:r>
            <a:r>
              <a:rPr lang="en-US" altLang="zh-TW" sz="2800" smtClean="0">
                <a:latin typeface="標楷體" pitchFamily="65" charset="-120"/>
              </a:rPr>
              <a:t>『</a:t>
            </a:r>
            <a:r>
              <a:rPr lang="zh-TW" altLang="en-US" sz="2800" smtClean="0">
                <a:latin typeface="標楷體" pitchFamily="65" charset="-120"/>
              </a:rPr>
              <a:t>不思考、不要找、不書寫</a:t>
            </a:r>
            <a:r>
              <a:rPr lang="en-US" altLang="zh-TW" sz="2800" smtClean="0">
                <a:latin typeface="標楷體" pitchFamily="65" charset="-120"/>
              </a:rPr>
              <a:t>』</a:t>
            </a:r>
            <a:r>
              <a:rPr lang="zh-TW" altLang="en-US" sz="2800" smtClean="0">
                <a:latin typeface="標楷體" pitchFamily="65" charset="-120"/>
              </a:rPr>
              <a:t>的物流效率化原則。</a:t>
            </a:r>
          </a:p>
        </p:txBody>
      </p:sp>
      <p:pic>
        <p:nvPicPr>
          <p:cNvPr id="199685" name="Picture 4" descr="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25575"/>
            <a:ext cx="2773362" cy="2347913"/>
          </a:xfrm>
          <a:noFill/>
        </p:spPr>
      </p:pic>
      <p:pic>
        <p:nvPicPr>
          <p:cNvPr id="199686" name="Picture 5" descr="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4437063"/>
            <a:ext cx="2592388" cy="1944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52505-64DB-49F3-8A23-3D6D57BE5837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212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物流系統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◎</a:t>
            </a:r>
            <a:r>
              <a:rPr lang="zh-TW" altLang="en-US" sz="2800" smtClean="0"/>
              <a:t>配送：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smtClean="0"/>
              <a:t>依配送時間監控系統管理車隊配送時效，並採全程溫控監測系統以全程保鮮確保商品品質。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smtClean="0"/>
              <a:t>◎退貨：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smtClean="0"/>
              <a:t>　為使商品優質化，商品的汰弱換新快，退貨處理敏捷有助於門市、廠商作業。</a:t>
            </a:r>
          </a:p>
        </p:txBody>
      </p:sp>
      <p:pic>
        <p:nvPicPr>
          <p:cNvPr id="200709" name="Picture 4" descr="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4388" y="1514475"/>
            <a:ext cx="2543175" cy="2151063"/>
          </a:xfrm>
          <a:noFill/>
        </p:spPr>
      </p:pic>
      <p:pic>
        <p:nvPicPr>
          <p:cNvPr id="200710" name="Picture 5" descr="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4437063"/>
            <a:ext cx="2376487" cy="1782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8A2E4-6BFB-49C2-8566-FD84D721F4C6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212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物流系統</a:t>
            </a:r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4033838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◎</a:t>
            </a:r>
            <a:r>
              <a:rPr lang="zh-TW" altLang="en-US" sz="2800" smtClean="0">
                <a:latin typeface="標楷體" pitchFamily="65" charset="-120"/>
              </a:rPr>
              <a:t>逆物流：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    善盡社會責任，回收空瓶、廢電池等商品，減少環境的污染，為環保奉獻一份心力。</a:t>
            </a:r>
          </a:p>
        </p:txBody>
      </p:sp>
      <p:pic>
        <p:nvPicPr>
          <p:cNvPr id="201733" name="Picture 4" descr="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75" y="1600200"/>
            <a:ext cx="3236913" cy="2740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EB304-56FB-4E3A-94E0-65EE0E4E0734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211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進行程序與活動</a:t>
            </a:r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1978.4  </a:t>
            </a:r>
            <a:r>
              <a:rPr lang="zh-TW" altLang="en-US" sz="2400" smtClean="0">
                <a:latin typeface="標楷體" pitchFamily="65" charset="-120"/>
              </a:rPr>
              <a:t>集資</a:t>
            </a:r>
            <a:r>
              <a:rPr lang="en-US" altLang="zh-TW" sz="2400" smtClean="0">
                <a:latin typeface="標楷體" pitchFamily="65" charset="-120"/>
              </a:rPr>
              <a:t>1</a:t>
            </a:r>
            <a:r>
              <a:rPr lang="zh-TW" altLang="en-US" sz="2400" smtClean="0">
                <a:latin typeface="標楷體" pitchFamily="65" charset="-120"/>
              </a:rPr>
              <a:t>億</a:t>
            </a:r>
            <a:r>
              <a:rPr lang="en-US" altLang="zh-TW" sz="2400" smtClean="0">
                <a:latin typeface="標楷體" pitchFamily="65" charset="-120"/>
              </a:rPr>
              <a:t>9</a:t>
            </a:r>
            <a:r>
              <a:rPr lang="zh-TW" altLang="en-US" sz="2400" smtClean="0">
                <a:latin typeface="標楷體" pitchFamily="65" charset="-120"/>
              </a:rPr>
              <a:t>千萬元，統一超級商店股份有公司正式成立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1980.2  </a:t>
            </a:r>
            <a:r>
              <a:rPr lang="zh-TW" altLang="en-US" sz="2400" smtClean="0">
                <a:latin typeface="標楷體" pitchFamily="65" charset="-120"/>
              </a:rPr>
              <a:t>第一家</a:t>
            </a:r>
            <a:r>
              <a:rPr lang="en-US" altLang="zh-TW" sz="2400" smtClean="0">
                <a:latin typeface="標楷體" pitchFamily="65" charset="-120"/>
              </a:rPr>
              <a:t>7-ELEVEN</a:t>
            </a:r>
            <a:r>
              <a:rPr lang="zh-TW" altLang="en-US" sz="2400" smtClean="0">
                <a:latin typeface="標楷體" pitchFamily="65" charset="-120"/>
              </a:rPr>
              <a:t>「長安門市」開幕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1982.11 </a:t>
            </a:r>
            <a:r>
              <a:rPr lang="zh-TW" altLang="en-US" sz="2400" smtClean="0">
                <a:latin typeface="標楷體" pitchFamily="65" charset="-120"/>
              </a:rPr>
              <a:t>長期虧損，併回母公司超商事業部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1983    </a:t>
            </a:r>
            <a:r>
              <a:rPr lang="zh-TW" altLang="en-US" sz="2400" smtClean="0">
                <a:latin typeface="標楷體" pitchFamily="65" charset="-120"/>
              </a:rPr>
              <a:t>開始</a:t>
            </a:r>
            <a:r>
              <a:rPr lang="en-US" altLang="zh-TW" sz="2400" smtClean="0">
                <a:latin typeface="標楷體" pitchFamily="65" charset="-120"/>
              </a:rPr>
              <a:t>24</a:t>
            </a:r>
            <a:r>
              <a:rPr lang="zh-TW" altLang="en-US" sz="2400" smtClean="0">
                <a:latin typeface="標楷體" pitchFamily="65" charset="-120"/>
              </a:rPr>
              <a:t>小時營業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1989.8  EOS</a:t>
            </a:r>
            <a:r>
              <a:rPr lang="zh-TW" altLang="en-US" sz="2400" smtClean="0">
                <a:latin typeface="標楷體" pitchFamily="65" charset="-120"/>
              </a:rPr>
              <a:t>電子訂貨系統全省連線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1995.7  </a:t>
            </a:r>
            <a:r>
              <a:rPr lang="zh-TW" altLang="en-US" sz="2400" smtClean="0">
                <a:latin typeface="標楷體" pitchFamily="65" charset="-120"/>
              </a:rPr>
              <a:t>第</a:t>
            </a:r>
            <a:r>
              <a:rPr lang="en-US" altLang="zh-TW" sz="2400" smtClean="0">
                <a:latin typeface="標楷體" pitchFamily="65" charset="-120"/>
              </a:rPr>
              <a:t>1000</a:t>
            </a:r>
            <a:r>
              <a:rPr lang="zh-TW" altLang="en-US" sz="2400" smtClean="0">
                <a:latin typeface="標楷體" pitchFamily="65" charset="-120"/>
              </a:rPr>
              <a:t>店「千成門市」開幕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1995.11 </a:t>
            </a:r>
            <a:r>
              <a:rPr lang="zh-TW" altLang="en-US" sz="2400" smtClean="0">
                <a:latin typeface="標楷體" pitchFamily="65" charset="-120"/>
              </a:rPr>
              <a:t>開始導入</a:t>
            </a:r>
            <a:r>
              <a:rPr lang="en-US" altLang="zh-TW" sz="2400" smtClean="0">
                <a:latin typeface="標楷體" pitchFamily="65" charset="-120"/>
              </a:rPr>
              <a:t>POS</a:t>
            </a:r>
            <a:r>
              <a:rPr lang="zh-TW" altLang="en-US" sz="2400" smtClean="0">
                <a:latin typeface="標楷體" pitchFamily="65" charset="-120"/>
              </a:rPr>
              <a:t>銷售時點情報系統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1997.1  </a:t>
            </a:r>
            <a:r>
              <a:rPr lang="zh-TW" altLang="en-US" sz="2400" smtClean="0">
                <a:latin typeface="標楷體" pitchFamily="65" charset="-120"/>
              </a:rPr>
              <a:t>導入新訂貨系統</a:t>
            </a:r>
            <a:r>
              <a:rPr lang="en-US" altLang="zh-TW" sz="2400" smtClean="0">
                <a:latin typeface="標楷體" pitchFamily="65" charset="-120"/>
              </a:rPr>
              <a:t>GOT</a:t>
            </a:r>
            <a:r>
              <a:rPr lang="zh-TW" altLang="en-US" sz="2400" smtClean="0">
                <a:latin typeface="標楷體" pitchFamily="65" charset="-120"/>
              </a:rPr>
              <a:t>，提升訂貨技巧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1999.5  </a:t>
            </a:r>
            <a:r>
              <a:rPr lang="zh-TW" altLang="en-US" sz="2400" smtClean="0">
                <a:latin typeface="標楷體" pitchFamily="65" charset="-120"/>
              </a:rPr>
              <a:t>第</a:t>
            </a:r>
            <a:r>
              <a:rPr lang="en-US" altLang="zh-TW" sz="2400" smtClean="0">
                <a:latin typeface="標楷體" pitchFamily="65" charset="-120"/>
              </a:rPr>
              <a:t>2000</a:t>
            </a:r>
            <a:r>
              <a:rPr lang="zh-TW" altLang="en-US" sz="2400" smtClean="0">
                <a:latin typeface="標楷體" pitchFamily="65" charset="-120"/>
              </a:rPr>
              <a:t>店「愿景門市」開幕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2000.10  </a:t>
            </a:r>
            <a:r>
              <a:rPr lang="zh-TW" altLang="en-US" sz="2400" smtClean="0">
                <a:latin typeface="標楷體" pitchFamily="65" charset="-120"/>
              </a:rPr>
              <a:t>全省第</a:t>
            </a:r>
            <a:r>
              <a:rPr lang="en-US" altLang="zh-TW" sz="2400" smtClean="0">
                <a:latin typeface="標楷體" pitchFamily="65" charset="-120"/>
              </a:rPr>
              <a:t>2500</a:t>
            </a:r>
            <a:r>
              <a:rPr lang="zh-TW" altLang="en-US" sz="2400" smtClean="0">
                <a:latin typeface="標楷體" pitchFamily="65" charset="-120"/>
              </a:rPr>
              <a:t>家門市開幕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431A2-4E6B-4F0D-BB6C-5DC26259618F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1600" smtClean="0">
                <a:solidFill>
                  <a:srgbClr val="FFFF00"/>
                </a:solidFill>
                <a:latin typeface="Albertus Extra Bold" pitchFamily="34" charset="0"/>
              </a:rPr>
              <a:t>Relationship of IS/IT investment focus to business and/or product portfolio</a:t>
            </a:r>
          </a:p>
        </p:txBody>
      </p:sp>
      <p:graphicFrame>
        <p:nvGraphicFramePr>
          <p:cNvPr id="1542176" name="Group 32"/>
          <p:cNvGraphicFramePr>
            <a:graphicFrameLocks noGrp="1"/>
          </p:cNvGraphicFramePr>
          <p:nvPr/>
        </p:nvGraphicFramePr>
        <p:xfrm>
          <a:off x="1066800" y="990600"/>
          <a:ext cx="7696200" cy="3916680"/>
        </p:xfrm>
        <a:graphic>
          <a:graphicData uri="http://schemas.openxmlformats.org/drawingml/2006/table">
            <a:tbl>
              <a:tblPr/>
              <a:tblGrid>
                <a:gridCol w="4114800"/>
                <a:gridCol w="3581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STAR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? or WILD CAT,etc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Leadership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lbertus Extra Bold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IS to enhance product,service, enable growth, business innovation and differentiation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Initiate or Focus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lbertus Extra Bold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IS to innovate or select product/market options, control market segment,etc.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lbertus Extra Bold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Harvest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lbertus Extra Bold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IS to improve productivity, enable volume and reduce costs, defend market position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Divest or Niche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lbertus Extra Bold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IS support only, focus on cost reduction or niche selection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CASH COW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lbertus Extra Bold" pitchFamily="34" charset="0"/>
                          <a:ea typeface="標楷體" pitchFamily="65" charset="-120"/>
                        </a:rPr>
                        <a:t>DOG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</a:tbl>
          </a:graphicData>
        </a:graphic>
      </p:graphicFrame>
      <p:sp>
        <p:nvSpPr>
          <p:cNvPr id="176149" name="Text Box 20"/>
          <p:cNvSpPr txBox="1">
            <a:spLocks noChangeArrowheads="1"/>
          </p:cNvSpPr>
          <p:nvPr/>
        </p:nvSpPr>
        <p:spPr bwMode="auto">
          <a:xfrm>
            <a:off x="1066800" y="556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rgbClr val="FFFF00"/>
                </a:solidFill>
                <a:latin typeface="Albertus Extra Bold" pitchFamily="34" charset="0"/>
              </a:rPr>
              <a:t>High</a:t>
            </a:r>
          </a:p>
        </p:txBody>
      </p:sp>
      <p:sp>
        <p:nvSpPr>
          <p:cNvPr id="176150" name="Text Box 21"/>
          <p:cNvSpPr txBox="1">
            <a:spLocks noChangeArrowheads="1"/>
          </p:cNvSpPr>
          <p:nvPr/>
        </p:nvSpPr>
        <p:spPr bwMode="auto">
          <a:xfrm>
            <a:off x="468313" y="765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rgbClr val="FFFF00"/>
                </a:solidFill>
                <a:latin typeface="Albertus Extra Bold" pitchFamily="34" charset="0"/>
              </a:rPr>
              <a:t>High</a:t>
            </a:r>
          </a:p>
        </p:txBody>
      </p:sp>
      <p:sp>
        <p:nvSpPr>
          <p:cNvPr id="176151" name="Text Box 22"/>
          <p:cNvSpPr txBox="1">
            <a:spLocks noChangeArrowheads="1"/>
          </p:cNvSpPr>
          <p:nvPr/>
        </p:nvSpPr>
        <p:spPr bwMode="auto">
          <a:xfrm>
            <a:off x="8001000" y="556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rgbClr val="FFFF00"/>
                </a:solidFill>
                <a:latin typeface="Albertus Extra Bold" pitchFamily="34" charset="0"/>
              </a:rPr>
              <a:t>Low</a:t>
            </a:r>
          </a:p>
        </p:txBody>
      </p:sp>
      <p:sp>
        <p:nvSpPr>
          <p:cNvPr id="176152" name="Text Box 23"/>
          <p:cNvSpPr txBox="1">
            <a:spLocks noChangeArrowheads="1"/>
          </p:cNvSpPr>
          <p:nvPr/>
        </p:nvSpPr>
        <p:spPr bwMode="auto">
          <a:xfrm>
            <a:off x="457200" y="5334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rgbClr val="FFFF00"/>
                </a:solidFill>
                <a:latin typeface="Albertus Extra Bold" pitchFamily="34" charset="0"/>
              </a:rPr>
              <a:t>Low</a:t>
            </a:r>
          </a:p>
        </p:txBody>
      </p:sp>
      <p:sp>
        <p:nvSpPr>
          <p:cNvPr id="176153" name="Text Box 24"/>
          <p:cNvSpPr txBox="1">
            <a:spLocks noChangeArrowheads="1"/>
          </p:cNvSpPr>
          <p:nvPr/>
        </p:nvSpPr>
        <p:spPr bwMode="auto">
          <a:xfrm>
            <a:off x="2667000" y="5867400"/>
            <a:ext cx="4724400" cy="3365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rgbClr val="663300"/>
                </a:solidFill>
                <a:latin typeface="Albertus Extra Bold" pitchFamily="34" charset="0"/>
              </a:rPr>
              <a:t>Market share/strength of business position</a:t>
            </a:r>
          </a:p>
        </p:txBody>
      </p:sp>
      <p:sp>
        <p:nvSpPr>
          <p:cNvPr id="176154" name="Line 25"/>
          <p:cNvSpPr>
            <a:spLocks noChangeShapeType="1"/>
          </p:cNvSpPr>
          <p:nvPr/>
        </p:nvSpPr>
        <p:spPr bwMode="auto">
          <a:xfrm flipH="1">
            <a:off x="1752600" y="5715000"/>
            <a:ext cx="624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6155" name="Line 26"/>
          <p:cNvSpPr>
            <a:spLocks noChangeShapeType="1"/>
          </p:cNvSpPr>
          <p:nvPr/>
        </p:nvSpPr>
        <p:spPr bwMode="auto">
          <a:xfrm flipV="1">
            <a:off x="838200" y="1219200"/>
            <a:ext cx="0" cy="41148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6156" name="Text Box 27"/>
          <p:cNvSpPr txBox="1">
            <a:spLocks noChangeArrowheads="1"/>
          </p:cNvSpPr>
          <p:nvPr/>
        </p:nvSpPr>
        <p:spPr bwMode="auto">
          <a:xfrm rot="-5415359">
            <a:off x="-1631156" y="2986882"/>
            <a:ext cx="4205287" cy="3365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rgbClr val="663300"/>
                </a:solidFill>
                <a:latin typeface="Albertus Extra Bold" pitchFamily="34" charset="0"/>
              </a:rPr>
              <a:t>Market growth or market attractiveness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14283-0AC3-4BDF-86F2-3858FA983D84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212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</a:rPr>
              <a:t>成效評估 </a:t>
            </a:r>
          </a:p>
        </p:txBody>
      </p:sp>
      <p:pic>
        <p:nvPicPr>
          <p:cNvPr id="203780" name="Picture 3" descr="效益評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0"/>
            <a:ext cx="5657850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3683C-180A-4ECE-8636-38876112372B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4981575"/>
            <a:ext cx="6096000" cy="711200"/>
            <a:chOff x="1200" y="3138"/>
            <a:chExt cx="3840" cy="448"/>
          </a:xfrm>
        </p:grpSpPr>
        <p:sp>
          <p:nvSpPr>
            <p:cNvPr id="204847" name="Rectangle 3"/>
            <p:cNvSpPr>
              <a:spLocks noChangeArrowheads="1"/>
            </p:cNvSpPr>
            <p:nvPr/>
          </p:nvSpPr>
          <p:spPr bwMode="auto">
            <a:xfrm>
              <a:off x="3760" y="3138"/>
              <a:ext cx="1280" cy="4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Joint ATM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Networks among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building societies</a:t>
              </a:r>
            </a:p>
          </p:txBody>
        </p:sp>
        <p:sp>
          <p:nvSpPr>
            <p:cNvPr id="204848" name="Rectangle 4"/>
            <p:cNvSpPr>
              <a:spLocks noChangeArrowheads="1"/>
            </p:cNvSpPr>
            <p:nvPr/>
          </p:nvSpPr>
          <p:spPr bwMode="auto">
            <a:xfrm>
              <a:off x="2480" y="3138"/>
              <a:ext cx="1280" cy="4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McKesson with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drug stores</a:t>
              </a:r>
            </a:p>
          </p:txBody>
        </p:sp>
        <p:sp>
          <p:nvSpPr>
            <p:cNvPr id="204849" name="Rectangle 5"/>
            <p:cNvSpPr>
              <a:spLocks noChangeArrowheads="1"/>
            </p:cNvSpPr>
            <p:nvPr/>
          </p:nvSpPr>
          <p:spPr bwMode="auto">
            <a:xfrm>
              <a:off x="1200" y="3138"/>
              <a:ext cx="1280" cy="4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altLang="zh-TW" sz="12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zh-TW" altLang="en-US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05000" y="3832225"/>
            <a:ext cx="6096000" cy="1149350"/>
            <a:chOff x="1200" y="2414"/>
            <a:chExt cx="3840" cy="724"/>
          </a:xfrm>
        </p:grpSpPr>
        <p:sp>
          <p:nvSpPr>
            <p:cNvPr id="204844" name="Rectangle 7"/>
            <p:cNvSpPr>
              <a:spLocks noChangeArrowheads="1"/>
            </p:cNvSpPr>
            <p:nvPr/>
          </p:nvSpPr>
          <p:spPr bwMode="auto">
            <a:xfrm>
              <a:off x="3760" y="2414"/>
              <a:ext cx="1280" cy="7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Aalsmeer Flower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Auction by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ability to process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volume of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product supplied</a:t>
              </a:r>
            </a:p>
          </p:txBody>
        </p:sp>
        <p:sp>
          <p:nvSpPr>
            <p:cNvPr id="204845" name="Rectangle 8"/>
            <p:cNvSpPr>
              <a:spLocks noChangeArrowheads="1"/>
            </p:cNvSpPr>
            <p:nvPr/>
          </p:nvSpPr>
          <p:spPr bwMode="auto">
            <a:xfrm>
              <a:off x="2480" y="2414"/>
              <a:ext cx="1280" cy="7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Aalsmeer Flower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Auction by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speed of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process</a:t>
              </a:r>
            </a:p>
          </p:txBody>
        </p:sp>
        <p:sp>
          <p:nvSpPr>
            <p:cNvPr id="204846" name="Rectangle 9"/>
            <p:cNvSpPr>
              <a:spLocks noChangeArrowheads="1"/>
            </p:cNvSpPr>
            <p:nvPr/>
          </p:nvSpPr>
          <p:spPr bwMode="auto">
            <a:xfrm>
              <a:off x="1200" y="2414"/>
              <a:ext cx="1280" cy="7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Thomson’s Holidays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to enable more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holidays and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flights to be sold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05000" y="3121025"/>
            <a:ext cx="6096000" cy="711200"/>
            <a:chOff x="1200" y="1966"/>
            <a:chExt cx="3840" cy="448"/>
          </a:xfrm>
        </p:grpSpPr>
        <p:sp>
          <p:nvSpPr>
            <p:cNvPr id="204841" name="Rectangle 11"/>
            <p:cNvSpPr>
              <a:spLocks noChangeArrowheads="1"/>
            </p:cNvSpPr>
            <p:nvPr/>
          </p:nvSpPr>
          <p:spPr bwMode="auto">
            <a:xfrm>
              <a:off x="3760" y="1966"/>
              <a:ext cx="1280" cy="4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ICI Counsellor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system</a:t>
              </a:r>
            </a:p>
          </p:txBody>
        </p:sp>
        <p:sp>
          <p:nvSpPr>
            <p:cNvPr id="204842" name="Rectangle 12"/>
            <p:cNvSpPr>
              <a:spLocks noChangeArrowheads="1"/>
            </p:cNvSpPr>
            <p:nvPr/>
          </p:nvSpPr>
          <p:spPr bwMode="auto">
            <a:xfrm>
              <a:off x="2480" y="1966"/>
              <a:ext cx="1280" cy="4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Thomson’s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Holidays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(via agents)</a:t>
              </a:r>
            </a:p>
          </p:txBody>
        </p:sp>
        <p:sp>
          <p:nvSpPr>
            <p:cNvPr id="204843" name="Rectangle 13"/>
            <p:cNvSpPr>
              <a:spLocks noChangeArrowheads="1"/>
            </p:cNvSpPr>
            <p:nvPr/>
          </p:nvSpPr>
          <p:spPr bwMode="auto">
            <a:xfrm>
              <a:off x="1200" y="1966"/>
              <a:ext cx="1280" cy="4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Merrill Lynch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cash management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account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05000" y="2190750"/>
            <a:ext cx="6096000" cy="930275"/>
            <a:chOff x="1200" y="1380"/>
            <a:chExt cx="3840" cy="586"/>
          </a:xfrm>
        </p:grpSpPr>
        <p:sp>
          <p:nvSpPr>
            <p:cNvPr id="204838" name="Rectangle 15"/>
            <p:cNvSpPr>
              <a:spLocks noChangeArrowheads="1"/>
            </p:cNvSpPr>
            <p:nvPr/>
          </p:nvSpPr>
          <p:spPr bwMode="auto">
            <a:xfrm>
              <a:off x="3760" y="1380"/>
              <a:ext cx="1280" cy="5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Thomson’s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Holidays-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administration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cost reduction</a:t>
              </a:r>
            </a:p>
          </p:txBody>
        </p:sp>
        <p:sp>
          <p:nvSpPr>
            <p:cNvPr id="204839" name="Rectangle 16"/>
            <p:cNvSpPr>
              <a:spLocks noChangeArrowheads="1"/>
            </p:cNvSpPr>
            <p:nvPr/>
          </p:nvSpPr>
          <p:spPr bwMode="auto">
            <a:xfrm>
              <a:off x="2480" y="1380"/>
              <a:ext cx="1280" cy="5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Banc One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Card Processing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services</a:t>
              </a:r>
            </a:p>
          </p:txBody>
        </p:sp>
        <p:sp>
          <p:nvSpPr>
            <p:cNvPr id="204840" name="Rectangle 17"/>
            <p:cNvSpPr>
              <a:spLocks noChangeArrowheads="1"/>
            </p:cNvSpPr>
            <p:nvPr/>
          </p:nvSpPr>
          <p:spPr bwMode="auto">
            <a:xfrm>
              <a:off x="1200" y="1380"/>
              <a:ext cx="1280" cy="5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American Hospital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Supplies vis-à-vis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primary materials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rgbClr val="99CC00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suppliers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905000" y="1041400"/>
            <a:ext cx="6096000" cy="1149350"/>
            <a:chOff x="1200" y="656"/>
            <a:chExt cx="3840" cy="724"/>
          </a:xfrm>
        </p:grpSpPr>
        <p:sp>
          <p:nvSpPr>
            <p:cNvPr id="204835" name="Rectangle 19"/>
            <p:cNvSpPr>
              <a:spLocks noChangeArrowheads="1"/>
            </p:cNvSpPr>
            <p:nvPr/>
          </p:nvSpPr>
          <p:spPr bwMode="auto">
            <a:xfrm>
              <a:off x="3760" y="656"/>
              <a:ext cx="1280" cy="7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BMW system for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car allocation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and delivery</a:t>
              </a:r>
            </a:p>
          </p:txBody>
        </p:sp>
        <p:sp>
          <p:nvSpPr>
            <p:cNvPr id="204836" name="Rectangle 20"/>
            <p:cNvSpPr>
              <a:spLocks noChangeArrowheads="1"/>
            </p:cNvSpPr>
            <p:nvPr/>
          </p:nvSpPr>
          <p:spPr bwMode="auto">
            <a:xfrm>
              <a:off x="2480" y="656"/>
              <a:ext cx="1280" cy="7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ICI Counsellor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system</a:t>
              </a:r>
            </a:p>
          </p:txBody>
        </p:sp>
        <p:sp>
          <p:nvSpPr>
            <p:cNvPr id="204837" name="Rectangle 21"/>
            <p:cNvSpPr>
              <a:spLocks noChangeArrowheads="1"/>
            </p:cNvSpPr>
            <p:nvPr/>
          </p:nvSpPr>
          <p:spPr bwMode="auto">
            <a:xfrm>
              <a:off x="1200" y="656"/>
              <a:ext cx="1280" cy="7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Ford putting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quality control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systems into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component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TW" sz="12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cs typeface="Times New Roman" panose="02020603050405020304" pitchFamily="18" charset="0"/>
                </a:rPr>
                <a:t>suppliers</a:t>
              </a:r>
            </a:p>
          </p:txBody>
        </p:sp>
      </p:grpSp>
      <p:sp>
        <p:nvSpPr>
          <p:cNvPr id="204808" name="Rectangle 22"/>
          <p:cNvSpPr>
            <a:spLocks noChangeArrowheads="1"/>
          </p:cNvSpPr>
          <p:nvPr/>
        </p:nvSpPr>
        <p:spPr bwMode="auto">
          <a:xfrm>
            <a:off x="5969000" y="685800"/>
            <a:ext cx="2032000" cy="355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200" b="1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COMPETITOR</a:t>
            </a:r>
          </a:p>
        </p:txBody>
      </p:sp>
      <p:sp>
        <p:nvSpPr>
          <p:cNvPr id="204809" name="Rectangle 23"/>
          <p:cNvSpPr>
            <a:spLocks noChangeArrowheads="1"/>
          </p:cNvSpPr>
          <p:nvPr/>
        </p:nvSpPr>
        <p:spPr bwMode="auto">
          <a:xfrm>
            <a:off x="3937000" y="685800"/>
            <a:ext cx="2032000" cy="355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200" b="1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CUSTOMER</a:t>
            </a:r>
          </a:p>
        </p:txBody>
      </p:sp>
      <p:sp>
        <p:nvSpPr>
          <p:cNvPr id="204810" name="Rectangle 24"/>
          <p:cNvSpPr>
            <a:spLocks noChangeArrowheads="1"/>
          </p:cNvSpPr>
          <p:nvPr/>
        </p:nvSpPr>
        <p:spPr bwMode="auto">
          <a:xfrm>
            <a:off x="1905000" y="685800"/>
            <a:ext cx="2032000" cy="355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1200" b="1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SUPPLIER</a:t>
            </a:r>
          </a:p>
        </p:txBody>
      </p:sp>
      <p:sp>
        <p:nvSpPr>
          <p:cNvPr id="204811" name="Line 25"/>
          <p:cNvSpPr>
            <a:spLocks noChangeShapeType="1"/>
          </p:cNvSpPr>
          <p:nvPr/>
        </p:nvSpPr>
        <p:spPr bwMode="auto">
          <a:xfrm>
            <a:off x="1905000" y="1041400"/>
            <a:ext cx="6096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2" name="Line 26"/>
          <p:cNvSpPr>
            <a:spLocks noChangeShapeType="1"/>
          </p:cNvSpPr>
          <p:nvPr/>
        </p:nvSpPr>
        <p:spPr bwMode="auto">
          <a:xfrm>
            <a:off x="1905000" y="2190750"/>
            <a:ext cx="6096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3" name="Line 27"/>
          <p:cNvSpPr>
            <a:spLocks noChangeShapeType="1"/>
          </p:cNvSpPr>
          <p:nvPr/>
        </p:nvSpPr>
        <p:spPr bwMode="auto">
          <a:xfrm>
            <a:off x="1905000" y="3121025"/>
            <a:ext cx="6096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4" name="Line 28"/>
          <p:cNvSpPr>
            <a:spLocks noChangeShapeType="1"/>
          </p:cNvSpPr>
          <p:nvPr/>
        </p:nvSpPr>
        <p:spPr bwMode="auto">
          <a:xfrm>
            <a:off x="1905000" y="3832225"/>
            <a:ext cx="6096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5" name="Line 29"/>
          <p:cNvSpPr>
            <a:spLocks noChangeShapeType="1"/>
          </p:cNvSpPr>
          <p:nvPr/>
        </p:nvSpPr>
        <p:spPr bwMode="auto">
          <a:xfrm>
            <a:off x="1905000" y="4981575"/>
            <a:ext cx="6096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6" name="Line 30"/>
          <p:cNvSpPr>
            <a:spLocks noChangeShapeType="1"/>
          </p:cNvSpPr>
          <p:nvPr/>
        </p:nvSpPr>
        <p:spPr bwMode="auto">
          <a:xfrm>
            <a:off x="1905000" y="5692775"/>
            <a:ext cx="6096000" cy="0"/>
          </a:xfrm>
          <a:prstGeom prst="line">
            <a:avLst/>
          </a:prstGeom>
          <a:noFill/>
          <a:ln w="28575" cap="sq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7" name="Line 31"/>
          <p:cNvSpPr>
            <a:spLocks noChangeShapeType="1"/>
          </p:cNvSpPr>
          <p:nvPr/>
        </p:nvSpPr>
        <p:spPr bwMode="auto">
          <a:xfrm>
            <a:off x="1905000" y="685800"/>
            <a:ext cx="0" cy="5006975"/>
          </a:xfrm>
          <a:prstGeom prst="line">
            <a:avLst/>
          </a:prstGeom>
          <a:noFill/>
          <a:ln w="28575" cap="sq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8" name="Line 32"/>
          <p:cNvSpPr>
            <a:spLocks noChangeShapeType="1"/>
          </p:cNvSpPr>
          <p:nvPr/>
        </p:nvSpPr>
        <p:spPr bwMode="auto">
          <a:xfrm>
            <a:off x="3937000" y="685800"/>
            <a:ext cx="0" cy="5006975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9" name="Line 33"/>
          <p:cNvSpPr>
            <a:spLocks noChangeShapeType="1"/>
          </p:cNvSpPr>
          <p:nvPr/>
        </p:nvSpPr>
        <p:spPr bwMode="auto">
          <a:xfrm>
            <a:off x="5969000" y="685800"/>
            <a:ext cx="0" cy="5006975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0" name="Line 34"/>
          <p:cNvSpPr>
            <a:spLocks noChangeShapeType="1"/>
          </p:cNvSpPr>
          <p:nvPr/>
        </p:nvSpPr>
        <p:spPr bwMode="auto">
          <a:xfrm>
            <a:off x="8001000" y="685800"/>
            <a:ext cx="0" cy="5006975"/>
          </a:xfrm>
          <a:prstGeom prst="line">
            <a:avLst/>
          </a:prstGeom>
          <a:noFill/>
          <a:ln w="28575" cap="sq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1" name="Line 35"/>
          <p:cNvSpPr>
            <a:spLocks noChangeShapeType="1"/>
          </p:cNvSpPr>
          <p:nvPr/>
        </p:nvSpPr>
        <p:spPr bwMode="auto">
          <a:xfrm>
            <a:off x="1905000" y="685800"/>
            <a:ext cx="6096000" cy="0"/>
          </a:xfrm>
          <a:prstGeom prst="line">
            <a:avLst/>
          </a:prstGeom>
          <a:noFill/>
          <a:ln w="28575" cap="sq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2" name="Text Box 36"/>
          <p:cNvSpPr txBox="1">
            <a:spLocks noChangeArrowheads="1"/>
          </p:cNvSpPr>
          <p:nvPr/>
        </p:nvSpPr>
        <p:spPr bwMode="auto">
          <a:xfrm>
            <a:off x="2590800" y="5867400"/>
            <a:ext cx="228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TARGET</a:t>
            </a:r>
          </a:p>
        </p:txBody>
      </p:sp>
      <p:sp>
        <p:nvSpPr>
          <p:cNvPr id="204823" name="Line 37"/>
          <p:cNvSpPr>
            <a:spLocks noChangeShapeType="1"/>
          </p:cNvSpPr>
          <p:nvPr/>
        </p:nvSpPr>
        <p:spPr bwMode="auto">
          <a:xfrm>
            <a:off x="5029200" y="6019800"/>
            <a:ext cx="1905000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1143000"/>
            <a:ext cx="1984375" cy="5172075"/>
            <a:chOff x="0" y="720"/>
            <a:chExt cx="1250" cy="3258"/>
          </a:xfrm>
        </p:grpSpPr>
        <p:sp>
          <p:nvSpPr>
            <p:cNvPr id="204829" name="Text Box 39"/>
            <p:cNvSpPr txBox="1">
              <a:spLocks noChangeArrowheads="1"/>
            </p:cNvSpPr>
            <p:nvPr/>
          </p:nvSpPr>
          <p:spPr bwMode="auto">
            <a:xfrm>
              <a:off x="0" y="720"/>
              <a:ext cx="1176" cy="19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DIFFERENTIATION</a:t>
              </a:r>
            </a:p>
          </p:txBody>
        </p:sp>
        <p:sp>
          <p:nvSpPr>
            <p:cNvPr id="204830" name="Text Box 40"/>
            <p:cNvSpPr txBox="1">
              <a:spLocks noChangeArrowheads="1"/>
            </p:cNvSpPr>
            <p:nvPr/>
          </p:nvSpPr>
          <p:spPr bwMode="auto">
            <a:xfrm>
              <a:off x="720" y="1440"/>
              <a:ext cx="421" cy="192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</a:p>
          </p:txBody>
        </p:sp>
        <p:sp>
          <p:nvSpPr>
            <p:cNvPr id="204831" name="Text Box 41"/>
            <p:cNvSpPr txBox="1">
              <a:spLocks noChangeArrowheads="1"/>
            </p:cNvSpPr>
            <p:nvPr/>
          </p:nvSpPr>
          <p:spPr bwMode="auto">
            <a:xfrm>
              <a:off x="288" y="2016"/>
              <a:ext cx="858" cy="192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INNOVATION</a:t>
              </a:r>
            </a:p>
          </p:txBody>
        </p:sp>
        <p:sp>
          <p:nvSpPr>
            <p:cNvPr id="204832" name="Text Box 42"/>
            <p:cNvSpPr txBox="1">
              <a:spLocks noChangeArrowheads="1"/>
            </p:cNvSpPr>
            <p:nvPr/>
          </p:nvSpPr>
          <p:spPr bwMode="auto">
            <a:xfrm>
              <a:off x="480" y="2496"/>
              <a:ext cx="645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</a:t>
              </a:r>
            </a:p>
          </p:txBody>
        </p:sp>
        <p:sp>
          <p:nvSpPr>
            <p:cNvPr id="204833" name="Text Box 43"/>
            <p:cNvSpPr txBox="1">
              <a:spLocks noChangeArrowheads="1"/>
            </p:cNvSpPr>
            <p:nvPr/>
          </p:nvSpPr>
          <p:spPr bwMode="auto">
            <a:xfrm>
              <a:off x="432" y="3168"/>
              <a:ext cx="709" cy="192"/>
            </a:xfrm>
            <a:prstGeom prst="rect">
              <a:avLst/>
            </a:prstGeom>
            <a:solidFill>
              <a:srgbClr val="9900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ALLIANCE</a:t>
              </a:r>
            </a:p>
          </p:txBody>
        </p:sp>
        <p:sp>
          <p:nvSpPr>
            <p:cNvPr id="204834" name="Text Box 44"/>
            <p:cNvSpPr txBox="1">
              <a:spLocks noChangeArrowheads="1"/>
            </p:cNvSpPr>
            <p:nvPr/>
          </p:nvSpPr>
          <p:spPr bwMode="auto">
            <a:xfrm>
              <a:off x="432" y="3648"/>
              <a:ext cx="818" cy="33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400" b="1">
                  <a:solidFill>
                    <a:srgbClr val="FF33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STRATEGIC</a:t>
              </a:r>
            </a:p>
            <a:p>
              <a:r>
                <a:rPr lang="en-US" altLang="zh-TW" sz="1400" b="1">
                  <a:solidFill>
                    <a:srgbClr val="FF33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THRUST</a:t>
              </a:r>
            </a:p>
          </p:txBody>
        </p:sp>
      </p:grpSp>
      <p:sp>
        <p:nvSpPr>
          <p:cNvPr id="204825" name="Line 45"/>
          <p:cNvSpPr>
            <a:spLocks noChangeShapeType="1"/>
          </p:cNvSpPr>
          <p:nvPr/>
        </p:nvSpPr>
        <p:spPr bwMode="auto">
          <a:xfrm flipV="1">
            <a:off x="1295400" y="5410200"/>
            <a:ext cx="0" cy="38100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6" name="Text Box 46"/>
          <p:cNvSpPr txBox="1">
            <a:spLocks noChangeArrowheads="1"/>
          </p:cNvSpPr>
          <p:nvPr/>
        </p:nvSpPr>
        <p:spPr bwMode="auto">
          <a:xfrm>
            <a:off x="1619250" y="0"/>
            <a:ext cx="621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策略推力模式</a:t>
            </a:r>
          </a:p>
        </p:txBody>
      </p:sp>
      <p:sp>
        <p:nvSpPr>
          <p:cNvPr id="204827" name="Text Box 48"/>
          <p:cNvSpPr txBox="1">
            <a:spLocks noChangeArrowheads="1"/>
          </p:cNvSpPr>
          <p:nvPr/>
        </p:nvSpPr>
        <p:spPr bwMode="auto">
          <a:xfrm>
            <a:off x="2771775" y="6165850"/>
            <a:ext cx="344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Rackoff, Wiseman, Ullrich, 1985</a:t>
            </a:r>
          </a:p>
        </p:txBody>
      </p:sp>
      <p:pic>
        <p:nvPicPr>
          <p:cNvPr id="204828" name="Picture 49" descr="j0303384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0" y="5157788"/>
            <a:ext cx="1439863" cy="1363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A7D50-BF7C-4774-AF7B-90F08AA951A2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205827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476250"/>
            <a:ext cx="5689600" cy="5473700"/>
          </a:xfrm>
        </p:spPr>
      </p:pic>
      <p:sp>
        <p:nvSpPr>
          <p:cNvPr id="205828" name="Text Box 3"/>
          <p:cNvSpPr txBox="1">
            <a:spLocks noChangeArrowheads="1"/>
          </p:cNvSpPr>
          <p:nvPr/>
        </p:nvSpPr>
        <p:spPr bwMode="auto">
          <a:xfrm>
            <a:off x="684213" y="547688"/>
            <a:ext cx="7937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4000">
                <a:ea typeface="標楷體" pitchFamily="65" charset="-120"/>
              </a:rPr>
              <a:t>資訊科技的策略應用</a:t>
            </a:r>
          </a:p>
        </p:txBody>
      </p:sp>
      <p:sp>
        <p:nvSpPr>
          <p:cNvPr id="205829" name="Text Box 4"/>
          <p:cNvSpPr txBox="1">
            <a:spLocks noChangeArrowheads="1"/>
          </p:cNvSpPr>
          <p:nvPr/>
        </p:nvSpPr>
        <p:spPr bwMode="auto">
          <a:xfrm>
            <a:off x="3203575" y="6165850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O’Bbrien,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11A4C-FCE8-41BB-BCA5-42AAA451F444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20685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33375"/>
            <a:ext cx="6300787" cy="5854700"/>
          </a:xfrm>
        </p:spPr>
      </p:pic>
      <p:sp>
        <p:nvSpPr>
          <p:cNvPr id="206852" name="Text Box 3"/>
          <p:cNvSpPr txBox="1">
            <a:spLocks noChangeArrowheads="1"/>
          </p:cNvSpPr>
          <p:nvPr/>
        </p:nvSpPr>
        <p:spPr bwMode="auto">
          <a:xfrm>
            <a:off x="3203575" y="6237288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O’Bbrien,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069E6-37DF-412B-A097-1004A59AAB47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207875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7956550" cy="5491163"/>
          </a:xfrm>
        </p:spPr>
      </p:pic>
      <p:sp>
        <p:nvSpPr>
          <p:cNvPr id="207876" name="Text Box 3"/>
          <p:cNvSpPr txBox="1">
            <a:spLocks noChangeArrowheads="1"/>
          </p:cNvSpPr>
          <p:nvPr/>
        </p:nvSpPr>
        <p:spPr bwMode="auto">
          <a:xfrm>
            <a:off x="3492500" y="6092825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O’Bbrien,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17DF4-2C1B-4816-8F78-B08BD635FD75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永慶房仲</a:t>
            </a:r>
            <a:r>
              <a:rPr lang="en-US" altLang="zh-TW" smtClean="0"/>
              <a:t>IS/IT</a:t>
            </a:r>
            <a:r>
              <a:rPr lang="zh-TW" altLang="en-US" smtClean="0"/>
              <a:t>策略：影音宅速配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4275" y="1268413"/>
            <a:ext cx="3711575" cy="44958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FFCC66"/>
                </a:solidFill>
              </a:rPr>
              <a:t>現代人的生活講求效率，一間間的實地訪察，總是買屋者感到最麻煩的，也為永慶房屋增加了成本上的負擔，為了增加客戶看屋的便利性，不受時間、地點、天侯的限制，讓客戶在最短的時間做最彈性的選擇。</a:t>
            </a:r>
          </a:p>
        </p:txBody>
      </p:sp>
      <p:pic>
        <p:nvPicPr>
          <p:cNvPr id="208901" name="Picture 4" descr="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41116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EA419-8EE7-4C6A-B0E1-423615FDD9C3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210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永慶房仲</a:t>
            </a:r>
            <a:r>
              <a:rPr lang="en-US" altLang="zh-TW" smtClean="0"/>
              <a:t>IS/IT</a:t>
            </a:r>
            <a:r>
              <a:rPr lang="zh-TW" altLang="en-US" smtClean="0"/>
              <a:t>策略：影音宅速配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08113"/>
            <a:ext cx="2590800" cy="41148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zh-TW" altLang="en-US" sz="2200" b="1" smtClean="0">
                <a:solidFill>
                  <a:srgbClr val="FFCC66"/>
                </a:solidFill>
                <a:latin typeface="標楷體" pitchFamily="65" charset="-120"/>
                <a:ea typeface="sө"/>
                <a:cs typeface="sө"/>
              </a:rPr>
              <a:t>推出房仲業首創最高配對效率的「宅速配」系統，該系統可在一分鐘中進行買方條件</a:t>
            </a:r>
            <a:r>
              <a:rPr lang="en-US" altLang="zh-TW" sz="2200" b="1" smtClean="0">
                <a:solidFill>
                  <a:srgbClr val="FFCC66"/>
                </a:solidFill>
                <a:latin typeface="標楷體" pitchFamily="65" charset="-120"/>
                <a:ea typeface="sө"/>
                <a:cs typeface="sө"/>
              </a:rPr>
              <a:t>18</a:t>
            </a:r>
            <a:r>
              <a:rPr lang="zh-TW" altLang="en-US" sz="2200" b="1" smtClean="0">
                <a:solidFill>
                  <a:srgbClr val="FFCC66"/>
                </a:solidFill>
                <a:latin typeface="標楷體" pitchFamily="65" charset="-120"/>
                <a:ea typeface="sө"/>
                <a:cs typeface="sө"/>
              </a:rPr>
              <a:t>項、賣方條件</a:t>
            </a:r>
            <a:r>
              <a:rPr lang="en-US" altLang="zh-TW" sz="2200" b="1" smtClean="0">
                <a:solidFill>
                  <a:srgbClr val="FFCC66"/>
                </a:solidFill>
                <a:latin typeface="標楷體" pitchFamily="65" charset="-120"/>
                <a:ea typeface="sө"/>
                <a:cs typeface="sө"/>
              </a:rPr>
              <a:t>43</a:t>
            </a:r>
            <a:r>
              <a:rPr lang="zh-TW" altLang="en-US" sz="2200" b="1" smtClean="0">
                <a:solidFill>
                  <a:srgbClr val="FFCC66"/>
                </a:solidFill>
                <a:latin typeface="標楷體" pitchFamily="65" charset="-120"/>
                <a:ea typeface="sө"/>
                <a:cs typeface="sө"/>
              </a:rPr>
              <a:t>項的物件配對條件，為買賣雙方進行精準有效的雙向配對，廣受客戶好評。</a:t>
            </a:r>
          </a:p>
        </p:txBody>
      </p:sp>
      <p:pic>
        <p:nvPicPr>
          <p:cNvPr id="209925" name="Picture 4" descr="未命名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484313"/>
            <a:ext cx="57912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CEC7-F829-44E2-989E-C495D6A304E5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651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產品組合</a:t>
            </a:r>
          </a:p>
        </p:txBody>
      </p:sp>
      <p:sp>
        <p:nvSpPr>
          <p:cNvPr id="177156" name="Line 5"/>
          <p:cNvSpPr>
            <a:spLocks noChangeShapeType="1"/>
          </p:cNvSpPr>
          <p:nvPr/>
        </p:nvSpPr>
        <p:spPr bwMode="auto">
          <a:xfrm>
            <a:off x="971550" y="3573463"/>
            <a:ext cx="7632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57" name="Line 6"/>
          <p:cNvSpPr>
            <a:spLocks noChangeShapeType="1"/>
          </p:cNvSpPr>
          <p:nvPr/>
        </p:nvSpPr>
        <p:spPr bwMode="auto">
          <a:xfrm>
            <a:off x="1187450" y="1628775"/>
            <a:ext cx="0" cy="3671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58" name="Freeform 9"/>
          <p:cNvSpPr>
            <a:spLocks/>
          </p:cNvSpPr>
          <p:nvPr/>
        </p:nvSpPr>
        <p:spPr bwMode="auto">
          <a:xfrm>
            <a:off x="1260475" y="2360613"/>
            <a:ext cx="5832475" cy="1931987"/>
          </a:xfrm>
          <a:custGeom>
            <a:avLst/>
            <a:gdLst>
              <a:gd name="T0" fmla="*/ 0 w 3674"/>
              <a:gd name="T1" fmla="*/ 764 h 1217"/>
              <a:gd name="T2" fmla="*/ 317 w 3674"/>
              <a:gd name="T3" fmla="*/ 1217 h 1217"/>
              <a:gd name="T4" fmla="*/ 680 w 3674"/>
              <a:gd name="T5" fmla="*/ 764 h 1217"/>
              <a:gd name="T6" fmla="*/ 1315 w 3674"/>
              <a:gd name="T7" fmla="*/ 38 h 1217"/>
              <a:gd name="T8" fmla="*/ 2631 w 3674"/>
              <a:gd name="T9" fmla="*/ 537 h 1217"/>
              <a:gd name="T10" fmla="*/ 3674 w 3674"/>
              <a:gd name="T11" fmla="*/ 628 h 12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74"/>
              <a:gd name="T19" fmla="*/ 0 h 1217"/>
              <a:gd name="T20" fmla="*/ 3674 w 3674"/>
              <a:gd name="T21" fmla="*/ 1217 h 12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74" h="1217">
                <a:moveTo>
                  <a:pt x="0" y="764"/>
                </a:moveTo>
                <a:cubicBezTo>
                  <a:pt x="102" y="990"/>
                  <a:pt x="204" y="1217"/>
                  <a:pt x="317" y="1217"/>
                </a:cubicBezTo>
                <a:cubicBezTo>
                  <a:pt x="430" y="1217"/>
                  <a:pt x="514" y="960"/>
                  <a:pt x="680" y="764"/>
                </a:cubicBezTo>
                <a:cubicBezTo>
                  <a:pt x="846" y="568"/>
                  <a:pt x="990" y="76"/>
                  <a:pt x="1315" y="38"/>
                </a:cubicBezTo>
                <a:cubicBezTo>
                  <a:pt x="1640" y="0"/>
                  <a:pt x="2238" y="439"/>
                  <a:pt x="2631" y="537"/>
                </a:cubicBezTo>
                <a:cubicBezTo>
                  <a:pt x="3024" y="635"/>
                  <a:pt x="3349" y="631"/>
                  <a:pt x="3674" y="62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59" name="Line 10"/>
          <p:cNvSpPr>
            <a:spLocks noChangeShapeType="1"/>
          </p:cNvSpPr>
          <p:nvPr/>
        </p:nvSpPr>
        <p:spPr bwMode="auto">
          <a:xfrm flipH="1">
            <a:off x="1404938" y="3584575"/>
            <a:ext cx="730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0" name="Line 11"/>
          <p:cNvSpPr>
            <a:spLocks noChangeShapeType="1"/>
          </p:cNvSpPr>
          <p:nvPr/>
        </p:nvSpPr>
        <p:spPr bwMode="auto">
          <a:xfrm flipH="1">
            <a:off x="1477963" y="3584575"/>
            <a:ext cx="28733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1" name="Line 12"/>
          <p:cNvSpPr>
            <a:spLocks noChangeShapeType="1"/>
          </p:cNvSpPr>
          <p:nvPr/>
        </p:nvSpPr>
        <p:spPr bwMode="auto">
          <a:xfrm flipH="1">
            <a:off x="1693863" y="3584575"/>
            <a:ext cx="3603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2" name="Line 13"/>
          <p:cNvSpPr>
            <a:spLocks noChangeShapeType="1"/>
          </p:cNvSpPr>
          <p:nvPr/>
        </p:nvSpPr>
        <p:spPr bwMode="auto">
          <a:xfrm flipH="1">
            <a:off x="2628900" y="2432050"/>
            <a:ext cx="792163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3" name="Line 14"/>
          <p:cNvSpPr>
            <a:spLocks noChangeShapeType="1"/>
          </p:cNvSpPr>
          <p:nvPr/>
        </p:nvSpPr>
        <p:spPr bwMode="auto">
          <a:xfrm flipH="1">
            <a:off x="2989263" y="2503488"/>
            <a:ext cx="7207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4" name="Line 15"/>
          <p:cNvSpPr>
            <a:spLocks noChangeShapeType="1"/>
          </p:cNvSpPr>
          <p:nvPr/>
        </p:nvSpPr>
        <p:spPr bwMode="auto">
          <a:xfrm flipH="1">
            <a:off x="3349625" y="2647950"/>
            <a:ext cx="64770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5" name="Line 16"/>
          <p:cNvSpPr>
            <a:spLocks noChangeShapeType="1"/>
          </p:cNvSpPr>
          <p:nvPr/>
        </p:nvSpPr>
        <p:spPr bwMode="auto">
          <a:xfrm flipH="1">
            <a:off x="3709988" y="2720975"/>
            <a:ext cx="576262" cy="86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6" name="Line 17"/>
          <p:cNvSpPr>
            <a:spLocks noChangeShapeType="1"/>
          </p:cNvSpPr>
          <p:nvPr/>
        </p:nvSpPr>
        <p:spPr bwMode="auto">
          <a:xfrm flipH="1">
            <a:off x="4068763" y="2863850"/>
            <a:ext cx="50482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7" name="Line 18"/>
          <p:cNvSpPr>
            <a:spLocks noChangeShapeType="1"/>
          </p:cNvSpPr>
          <p:nvPr/>
        </p:nvSpPr>
        <p:spPr bwMode="auto">
          <a:xfrm flipH="1">
            <a:off x="4429125" y="3008313"/>
            <a:ext cx="43338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8" name="Line 19"/>
          <p:cNvSpPr>
            <a:spLocks noChangeShapeType="1"/>
          </p:cNvSpPr>
          <p:nvPr/>
        </p:nvSpPr>
        <p:spPr bwMode="auto">
          <a:xfrm flipH="1">
            <a:off x="4789488" y="3079750"/>
            <a:ext cx="3603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9" name="Line 20"/>
          <p:cNvSpPr>
            <a:spLocks noChangeShapeType="1"/>
          </p:cNvSpPr>
          <p:nvPr/>
        </p:nvSpPr>
        <p:spPr bwMode="auto">
          <a:xfrm flipH="1">
            <a:off x="5078413" y="3224213"/>
            <a:ext cx="2889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0" name="Line 21"/>
          <p:cNvSpPr>
            <a:spLocks noChangeShapeType="1"/>
          </p:cNvSpPr>
          <p:nvPr/>
        </p:nvSpPr>
        <p:spPr bwMode="auto">
          <a:xfrm flipH="1">
            <a:off x="5437188" y="3295650"/>
            <a:ext cx="2159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1" name="Line 22"/>
          <p:cNvSpPr>
            <a:spLocks noChangeShapeType="1"/>
          </p:cNvSpPr>
          <p:nvPr/>
        </p:nvSpPr>
        <p:spPr bwMode="auto">
          <a:xfrm flipH="1">
            <a:off x="5797550" y="3295650"/>
            <a:ext cx="2159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2" name="Text Box 23"/>
          <p:cNvSpPr txBox="1">
            <a:spLocks noChangeArrowheads="1"/>
          </p:cNvSpPr>
          <p:nvPr/>
        </p:nvSpPr>
        <p:spPr bwMode="auto">
          <a:xfrm>
            <a:off x="395288" y="10525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rgbClr val="FF3300"/>
                </a:solidFill>
              </a:rPr>
              <a:t>Net cash flow</a:t>
            </a:r>
          </a:p>
        </p:txBody>
      </p:sp>
      <p:sp>
        <p:nvSpPr>
          <p:cNvPr id="177173" name="Line 24"/>
          <p:cNvSpPr>
            <a:spLocks noChangeShapeType="1"/>
          </p:cNvSpPr>
          <p:nvPr/>
        </p:nvSpPr>
        <p:spPr bwMode="auto">
          <a:xfrm>
            <a:off x="1187450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4" name="Line 25"/>
          <p:cNvSpPr>
            <a:spLocks noChangeShapeType="1"/>
          </p:cNvSpPr>
          <p:nvPr/>
        </p:nvSpPr>
        <p:spPr bwMode="auto">
          <a:xfrm>
            <a:off x="1187450" y="5734050"/>
            <a:ext cx="612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5" name="Line 26"/>
          <p:cNvSpPr>
            <a:spLocks noChangeShapeType="1"/>
          </p:cNvSpPr>
          <p:nvPr/>
        </p:nvSpPr>
        <p:spPr bwMode="auto">
          <a:xfrm>
            <a:off x="2051050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6" name="Line 27"/>
          <p:cNvSpPr>
            <a:spLocks noChangeShapeType="1"/>
          </p:cNvSpPr>
          <p:nvPr/>
        </p:nvSpPr>
        <p:spPr bwMode="auto">
          <a:xfrm>
            <a:off x="2987675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7" name="Line 28"/>
          <p:cNvSpPr>
            <a:spLocks noChangeShapeType="1"/>
          </p:cNvSpPr>
          <p:nvPr/>
        </p:nvSpPr>
        <p:spPr bwMode="auto">
          <a:xfrm>
            <a:off x="4716463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78" name="Text Box 30"/>
          <p:cNvSpPr txBox="1">
            <a:spLocks noChangeArrowheads="1"/>
          </p:cNvSpPr>
          <p:nvPr/>
        </p:nvSpPr>
        <p:spPr bwMode="auto">
          <a:xfrm>
            <a:off x="1239838" y="5105400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Wild</a:t>
            </a:r>
          </a:p>
          <a:p>
            <a:pPr algn="l"/>
            <a:r>
              <a:rPr lang="en-US" altLang="zh-TW"/>
              <a:t>cat</a:t>
            </a:r>
          </a:p>
        </p:txBody>
      </p:sp>
      <p:sp>
        <p:nvSpPr>
          <p:cNvPr id="177179" name="Text Box 31"/>
          <p:cNvSpPr txBox="1">
            <a:spLocks noChangeArrowheads="1"/>
          </p:cNvSpPr>
          <p:nvPr/>
        </p:nvSpPr>
        <p:spPr bwMode="auto">
          <a:xfrm>
            <a:off x="2176463" y="51054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Star</a:t>
            </a:r>
          </a:p>
        </p:txBody>
      </p:sp>
      <p:sp>
        <p:nvSpPr>
          <p:cNvPr id="177180" name="Text Box 32"/>
          <p:cNvSpPr txBox="1">
            <a:spLocks noChangeArrowheads="1"/>
          </p:cNvSpPr>
          <p:nvPr/>
        </p:nvSpPr>
        <p:spPr bwMode="auto">
          <a:xfrm>
            <a:off x="3348038" y="50847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Cash cow</a:t>
            </a:r>
          </a:p>
        </p:txBody>
      </p:sp>
      <p:sp>
        <p:nvSpPr>
          <p:cNvPr id="177181" name="Text Box 33"/>
          <p:cNvSpPr txBox="1">
            <a:spLocks noChangeArrowheads="1"/>
          </p:cNvSpPr>
          <p:nvPr/>
        </p:nvSpPr>
        <p:spPr bwMode="auto">
          <a:xfrm>
            <a:off x="4984750" y="51054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687D5-9EED-4DCE-B352-C1E9313687F6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107394" name="Rectangle 2"/>
          <p:cNvSpPr>
            <a:spLocks noChangeArrowheads="1"/>
          </p:cNvSpPr>
          <p:nvPr/>
        </p:nvSpPr>
        <p:spPr bwMode="auto">
          <a:xfrm>
            <a:off x="381000" y="1219200"/>
            <a:ext cx="9317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TW" altLang="zh-TW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107395" name="Group 3"/>
          <p:cNvGraphicFramePr>
            <a:graphicFrameLocks noGrp="1"/>
          </p:cNvGraphicFramePr>
          <p:nvPr/>
        </p:nvGraphicFramePr>
        <p:xfrm>
          <a:off x="1143000" y="1447800"/>
          <a:ext cx="7277100" cy="4706112"/>
        </p:xfrm>
        <a:graphic>
          <a:graphicData uri="http://schemas.openxmlformats.org/drawingml/2006/table">
            <a:tbl>
              <a:tblPr/>
              <a:tblGrid>
                <a:gridCol w="3592513"/>
                <a:gridCol w="3684587"/>
              </a:tblGrid>
              <a:tr h="171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 </a:t>
                      </a:r>
                      <a:r>
                        <a:rPr kumimoji="1" lang="en-US" altLang="zh-TW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_STRATEGY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Applications which are critical for future 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</a:t>
                      </a:r>
                      <a:r>
                        <a:rPr kumimoji="1" lang="en-US" altLang="zh-TW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TURNAROUND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Application which may be of future strategic importance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197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  </a:t>
                      </a:r>
                      <a:r>
                        <a:rPr kumimoji="1" lang="en-US" altLang="zh-TW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FACTORY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Applications which are critical to sustaining existing business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   </a:t>
                      </a:r>
                      <a:r>
                        <a:rPr kumimoji="1" lang="en-US" altLang="zh-TW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Applications which improve management and performance but not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107406" name="Line 14"/>
          <p:cNvSpPr>
            <a:spLocks noChangeShapeType="1"/>
          </p:cNvSpPr>
          <p:nvPr/>
        </p:nvSpPr>
        <p:spPr bwMode="auto">
          <a:xfrm flipH="1">
            <a:off x="1352550" y="6019800"/>
            <a:ext cx="72771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07407" name="Line 15"/>
          <p:cNvSpPr>
            <a:spLocks noChangeShapeType="1"/>
          </p:cNvSpPr>
          <p:nvPr/>
        </p:nvSpPr>
        <p:spPr bwMode="auto">
          <a:xfrm flipH="1" flipV="1">
            <a:off x="893763" y="1524000"/>
            <a:ext cx="0" cy="390525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07408" name="Text Box 16"/>
          <p:cNvSpPr txBox="1">
            <a:spLocks noChangeArrowheads="1"/>
          </p:cNvSpPr>
          <p:nvPr/>
        </p:nvSpPr>
        <p:spPr bwMode="auto">
          <a:xfrm>
            <a:off x="1371600" y="60960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zh-TW" altLang="en-US" sz="2400">
                <a:solidFill>
                  <a:srgbClr val="FFCC66"/>
                </a:solidFill>
                <a:ea typeface="標楷體" pitchFamily="65" charset="-120"/>
              </a:rPr>
              <a:t>高                              現在重要性                        低</a:t>
            </a:r>
          </a:p>
        </p:txBody>
      </p:sp>
      <p:sp>
        <p:nvSpPr>
          <p:cNvPr id="2107409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549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zh-TW" altLang="en-US" sz="24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高    未來重要性       低</a:t>
            </a:r>
          </a:p>
        </p:txBody>
      </p:sp>
      <p:sp>
        <p:nvSpPr>
          <p:cNvPr id="2107410" name="Text Box 18"/>
          <p:cNvSpPr txBox="1">
            <a:spLocks noChangeArrowheads="1"/>
          </p:cNvSpPr>
          <p:nvPr/>
        </p:nvSpPr>
        <p:spPr bwMode="auto">
          <a:xfrm>
            <a:off x="6858000" y="2667000"/>
            <a:ext cx="1458913" cy="396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衍生性商品</a:t>
            </a:r>
          </a:p>
        </p:txBody>
      </p:sp>
      <p:sp>
        <p:nvSpPr>
          <p:cNvPr id="2107411" name="Text Box 19"/>
          <p:cNvSpPr txBox="1">
            <a:spLocks noChangeArrowheads="1"/>
          </p:cNvSpPr>
          <p:nvPr/>
        </p:nvSpPr>
        <p:spPr bwMode="auto">
          <a:xfrm>
            <a:off x="6553200" y="2971800"/>
            <a:ext cx="18288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zh-TW" altLang="en-US" sz="2000" b="1">
                <a:solidFill>
                  <a:schemeClr val="bg2"/>
                </a:solidFill>
                <a:ea typeface="標楷體" pitchFamily="65" charset="-120"/>
              </a:rPr>
              <a:t>網際網路平台</a:t>
            </a:r>
          </a:p>
        </p:txBody>
      </p:sp>
      <p:sp>
        <p:nvSpPr>
          <p:cNvPr id="2107412" name="Rectangle 20"/>
          <p:cNvSpPr>
            <a:spLocks noChangeArrowheads="1"/>
          </p:cNvSpPr>
          <p:nvPr/>
        </p:nvSpPr>
        <p:spPr bwMode="auto">
          <a:xfrm>
            <a:off x="341313" y="304800"/>
            <a:ext cx="8193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產品組合</a:t>
            </a:r>
          </a:p>
        </p:txBody>
      </p:sp>
      <p:sp>
        <p:nvSpPr>
          <p:cNvPr id="2107413" name="Text Box 21"/>
          <p:cNvSpPr txBox="1">
            <a:spLocks noChangeArrowheads="1"/>
          </p:cNvSpPr>
          <p:nvPr/>
        </p:nvSpPr>
        <p:spPr bwMode="auto">
          <a:xfrm>
            <a:off x="2743200" y="2667000"/>
            <a:ext cx="1992313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zh-TW" altLang="en-US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交易帳務平台</a:t>
            </a:r>
            <a:r>
              <a:rPr kumimoji="0" lang="en-US" altLang="zh-TW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en-US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平台</a:t>
            </a:r>
            <a:endParaRPr kumimoji="0" lang="zh-TW" altLang="en-US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07414" name="Text Box 22"/>
          <p:cNvSpPr txBox="1">
            <a:spLocks noChangeArrowheads="1"/>
          </p:cNvSpPr>
          <p:nvPr/>
        </p:nvSpPr>
        <p:spPr bwMode="auto">
          <a:xfrm>
            <a:off x="2133600" y="5105400"/>
            <a:ext cx="2590800" cy="7016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票券集保</a:t>
            </a:r>
            <a:r>
              <a:rPr lang="en-US" altLang="zh-TW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/ INTRANET</a:t>
            </a:r>
            <a:r>
              <a:rPr lang="zh-TW" altLang="en-US" sz="2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網路</a:t>
            </a:r>
          </a:p>
        </p:txBody>
      </p:sp>
      <p:sp>
        <p:nvSpPr>
          <p:cNvPr id="2107415" name="Text Box 23"/>
          <p:cNvSpPr txBox="1">
            <a:spLocks noChangeArrowheads="1"/>
          </p:cNvSpPr>
          <p:nvPr/>
        </p:nvSpPr>
        <p:spPr bwMode="auto">
          <a:xfrm>
            <a:off x="6324600" y="5105400"/>
            <a:ext cx="1992313" cy="7016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TW" sz="20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OA</a:t>
            </a:r>
            <a:r>
              <a:rPr lang="zh-TW" altLang="en-US" sz="20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辦公室自動化</a:t>
            </a:r>
            <a:r>
              <a:rPr lang="en-US" altLang="zh-TW" sz="20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語音平台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0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0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0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0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0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0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0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0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0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7406" grpId="0" animBg="1"/>
      <p:bldP spid="2107407" grpId="0" animBg="1"/>
      <p:bldP spid="2107408" grpId="0"/>
      <p:bldP spid="2107409" grpId="0"/>
      <p:bldP spid="2107410" grpId="0" animBg="1"/>
      <p:bldP spid="2107411" grpId="0" animBg="1"/>
      <p:bldP spid="2107413" grpId="0" animBg="1"/>
      <p:bldP spid="2107414" grpId="0" animBg="1"/>
      <p:bldP spid="21074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645EC-3A5D-4DE7-87A3-C65F41213634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10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產品組合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0825" y="1196975"/>
            <a:ext cx="8497888" cy="4530725"/>
            <a:chOff x="249" y="1008"/>
            <a:chExt cx="5353" cy="2854"/>
          </a:xfrm>
        </p:grpSpPr>
        <p:pic>
          <p:nvPicPr>
            <p:cNvPr id="179205" name="Picture 3" descr="產品價格與市場佔有率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008"/>
              <a:ext cx="5353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4324" name="AutoShape 4"/>
            <p:cNvSpPr>
              <a:spLocks noChangeArrowheads="1"/>
            </p:cNvSpPr>
            <p:nvPr/>
          </p:nvSpPr>
          <p:spPr bwMode="auto">
            <a:xfrm>
              <a:off x="1247" y="1162"/>
              <a:ext cx="1678" cy="953"/>
            </a:xfrm>
            <a:prstGeom prst="flowChartProcess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期貨</a:t>
              </a:r>
            </a:p>
            <a:p>
              <a:pPr>
                <a:defRPr/>
              </a:pP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選擇權</a:t>
              </a:r>
            </a:p>
          </p:txBody>
        </p:sp>
        <p:sp>
          <p:nvSpPr>
            <p:cNvPr id="2104325" name="AutoShape 5"/>
            <p:cNvSpPr>
              <a:spLocks noChangeArrowheads="1"/>
            </p:cNvSpPr>
            <p:nvPr/>
          </p:nvSpPr>
          <p:spPr bwMode="auto">
            <a:xfrm>
              <a:off x="1247" y="2341"/>
              <a:ext cx="1678" cy="953"/>
            </a:xfrm>
            <a:prstGeom prst="flowChartProcess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現貨</a:t>
              </a:r>
            </a:p>
            <a:p>
              <a:pPr>
                <a:defRPr/>
              </a:pP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承銷業務</a:t>
              </a:r>
              <a:r>
                <a:rPr lang="en-US" altLang="zh-TW" sz="2800">
                  <a:solidFill>
                    <a:schemeClr val="bg2"/>
                  </a:solidFill>
                  <a:ea typeface="標楷體" pitchFamily="65" charset="-120"/>
                </a:rPr>
                <a:t>(IPO)</a:t>
              </a:r>
            </a:p>
          </p:txBody>
        </p:sp>
        <p:sp>
          <p:nvSpPr>
            <p:cNvPr id="2104326" name="AutoShape 6"/>
            <p:cNvSpPr>
              <a:spLocks noChangeArrowheads="1"/>
            </p:cNvSpPr>
            <p:nvPr/>
          </p:nvSpPr>
          <p:spPr bwMode="auto">
            <a:xfrm>
              <a:off x="3470" y="1162"/>
              <a:ext cx="1678" cy="953"/>
            </a:xfrm>
            <a:prstGeom prst="flowChartProcess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新金融商品</a:t>
              </a:r>
            </a:p>
            <a:p>
              <a:pPr>
                <a:defRPr/>
              </a:pPr>
              <a:r>
                <a:rPr lang="en-US" altLang="zh-TW" sz="2800">
                  <a:solidFill>
                    <a:schemeClr val="bg2"/>
                  </a:solidFill>
                  <a:ea typeface="標楷體" pitchFamily="65" charset="-120"/>
                </a:rPr>
                <a:t>(</a:t>
              </a: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創新再創新</a:t>
              </a:r>
              <a:r>
                <a:rPr lang="en-US" altLang="zh-TW" sz="2800">
                  <a:solidFill>
                    <a:schemeClr val="bg2"/>
                  </a:solidFill>
                  <a:ea typeface="標楷體" pitchFamily="65" charset="-120"/>
                </a:rPr>
                <a:t>)</a:t>
              </a:r>
            </a:p>
          </p:txBody>
        </p:sp>
        <p:sp>
          <p:nvSpPr>
            <p:cNvPr id="2104327" name="AutoShape 7"/>
            <p:cNvSpPr>
              <a:spLocks noChangeArrowheads="1"/>
            </p:cNvSpPr>
            <p:nvPr/>
          </p:nvSpPr>
          <p:spPr bwMode="auto">
            <a:xfrm>
              <a:off x="3470" y="2387"/>
              <a:ext cx="1678" cy="953"/>
            </a:xfrm>
            <a:prstGeom prst="flowChartProcess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TW" sz="2800">
                  <a:solidFill>
                    <a:schemeClr val="bg2"/>
                  </a:solidFill>
                  <a:ea typeface="標楷體" pitchFamily="65" charset="-120"/>
                </a:rPr>
                <a:t>e</a:t>
              </a: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化</a:t>
              </a:r>
            </a:p>
            <a:p>
              <a:pPr>
                <a:defRPr/>
              </a:pPr>
              <a:r>
                <a:rPr lang="zh-TW" altLang="en-US" sz="2800">
                  <a:solidFill>
                    <a:schemeClr val="bg2"/>
                  </a:solidFill>
                  <a:ea typeface="標楷體" pitchFamily="65" charset="-120"/>
                </a:rPr>
                <a:t>電子下單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12710-27E6-4ADE-A44F-F398809AEE27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210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378700" cy="7000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目標客戶區隔</a:t>
            </a:r>
          </a:p>
        </p:txBody>
      </p:sp>
      <p:sp>
        <p:nvSpPr>
          <p:cNvPr id="180228" name="Text Box 3"/>
          <p:cNvSpPr txBox="1">
            <a:spLocks noChangeArrowheads="1"/>
          </p:cNvSpPr>
          <p:nvPr/>
        </p:nvSpPr>
        <p:spPr bwMode="auto">
          <a:xfrm>
            <a:off x="1928813" y="1085850"/>
            <a:ext cx="5175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 eaLnBrk="0" hangingPunct="0"/>
            <a:r>
              <a:rPr kumimoji="0" lang="zh-TW" altLang="en-US" sz="1300" b="1">
                <a:solidFill>
                  <a:srgbClr val="FF0000"/>
                </a:solidFill>
                <a:ea typeface="華康中黑體"/>
                <a:cs typeface="華康中黑體"/>
              </a:rPr>
              <a:t>高</a:t>
            </a:r>
            <a:endParaRPr kumimoji="0" lang="ko-KR" altLang="en-US" sz="1300" b="1">
              <a:solidFill>
                <a:srgbClr val="FF0000"/>
              </a:solidFill>
              <a:ea typeface="華康中黑體"/>
              <a:cs typeface="華康中黑體"/>
            </a:endParaRPr>
          </a:p>
        </p:txBody>
      </p:sp>
      <p:sp>
        <p:nvSpPr>
          <p:cNvPr id="180229" name="Text Box 4"/>
          <p:cNvSpPr txBox="1">
            <a:spLocks noChangeArrowheads="1"/>
          </p:cNvSpPr>
          <p:nvPr/>
        </p:nvSpPr>
        <p:spPr bwMode="auto">
          <a:xfrm>
            <a:off x="1960563" y="5049838"/>
            <a:ext cx="5175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 eaLnBrk="0" hangingPunct="0"/>
            <a:r>
              <a:rPr kumimoji="0" lang="zh-TW" altLang="en-US" sz="1300" b="1">
                <a:solidFill>
                  <a:srgbClr val="05DD0A"/>
                </a:solidFill>
                <a:ea typeface="華康中黑體"/>
                <a:cs typeface="華康中黑體"/>
              </a:rPr>
              <a:t>低</a:t>
            </a:r>
            <a:endParaRPr kumimoji="0" lang="ko-KR" altLang="en-US" sz="1300" b="1">
              <a:solidFill>
                <a:srgbClr val="05DD0A"/>
              </a:solidFill>
              <a:ea typeface="華康中黑體"/>
              <a:cs typeface="華康中黑體"/>
            </a:endParaRPr>
          </a:p>
        </p:txBody>
      </p:sp>
      <p:sp>
        <p:nvSpPr>
          <p:cNvPr id="180230" name="Text Box 5"/>
          <p:cNvSpPr txBox="1">
            <a:spLocks noChangeArrowheads="1"/>
          </p:cNvSpPr>
          <p:nvPr/>
        </p:nvSpPr>
        <p:spPr bwMode="auto">
          <a:xfrm>
            <a:off x="792163" y="2963863"/>
            <a:ext cx="17065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kumimoji="0" lang="zh-TW" altLang="en-US" sz="1600" b="1">
                <a:solidFill>
                  <a:srgbClr val="FF0000"/>
                </a:solidFill>
                <a:ea typeface="華康中黑體"/>
                <a:cs typeface="華康中黑體"/>
              </a:rPr>
              <a:t>風險傾向</a:t>
            </a:r>
          </a:p>
          <a:p>
            <a:pPr eaLnBrk="0" hangingPunct="0"/>
            <a:r>
              <a:rPr kumimoji="0" lang="zh-TW" altLang="en-US" sz="1600" b="1">
                <a:solidFill>
                  <a:srgbClr val="FF0000"/>
                </a:solidFill>
                <a:ea typeface="華康中黑體"/>
                <a:cs typeface="華康中黑體"/>
              </a:rPr>
              <a:t> </a:t>
            </a:r>
            <a:r>
              <a:rPr kumimoji="0" lang="en-US" altLang="zh-TW" sz="1600" b="1">
                <a:solidFill>
                  <a:srgbClr val="FF0000"/>
                </a:solidFill>
                <a:ea typeface="華康中黑體"/>
                <a:cs typeface="華康中黑體"/>
              </a:rPr>
              <a:t>(Risk Appetite)</a:t>
            </a:r>
            <a:endParaRPr kumimoji="0" lang="en-US" altLang="ko-KR" sz="1600" b="1">
              <a:solidFill>
                <a:srgbClr val="FF0000"/>
              </a:solidFill>
              <a:ea typeface="華康中黑體"/>
              <a:cs typeface="華康中黑體"/>
            </a:endParaRPr>
          </a:p>
        </p:txBody>
      </p:sp>
      <p:sp>
        <p:nvSpPr>
          <p:cNvPr id="180231" name="Text Box 6"/>
          <p:cNvSpPr txBox="1">
            <a:spLocks noChangeArrowheads="1"/>
          </p:cNvSpPr>
          <p:nvPr/>
        </p:nvSpPr>
        <p:spPr bwMode="auto">
          <a:xfrm>
            <a:off x="3308350" y="5516563"/>
            <a:ext cx="2925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kumimoji="0" lang="zh-TW" altLang="en-US" sz="1600" b="1">
                <a:solidFill>
                  <a:srgbClr val="FF0000"/>
                </a:solidFill>
                <a:ea typeface="華康中黑體"/>
                <a:cs typeface="華康中黑體"/>
              </a:rPr>
              <a:t>投資決策的涉入程度</a:t>
            </a:r>
          </a:p>
          <a:p>
            <a:pPr eaLnBrk="0" hangingPunct="0"/>
            <a:r>
              <a:rPr kumimoji="0" lang="en-US" altLang="zh-TW" sz="1600" b="1">
                <a:solidFill>
                  <a:srgbClr val="FF0000"/>
                </a:solidFill>
                <a:ea typeface="華康中黑體"/>
                <a:cs typeface="華康中黑體"/>
              </a:rPr>
              <a:t>(Investment Involvement)</a:t>
            </a:r>
            <a:endParaRPr kumimoji="0" lang="en-US" altLang="ko-KR" sz="1600" b="1">
              <a:solidFill>
                <a:srgbClr val="FF0000"/>
              </a:solidFill>
              <a:ea typeface="華康中黑體"/>
              <a:cs typeface="華康中黑體"/>
            </a:endParaRPr>
          </a:p>
        </p:txBody>
      </p:sp>
      <p:sp>
        <p:nvSpPr>
          <p:cNvPr id="2102279" name="Text Box 7"/>
          <p:cNvSpPr txBox="1">
            <a:spLocks noChangeArrowheads="1"/>
          </p:cNvSpPr>
          <p:nvPr/>
        </p:nvSpPr>
        <p:spPr bwMode="auto">
          <a:xfrm>
            <a:off x="306388" y="1196975"/>
            <a:ext cx="1881187" cy="152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27432">
            <a:spAutoFit/>
          </a:bodyPr>
          <a:lstStyle/>
          <a:p>
            <a:pPr marL="117475" indent="-117475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高度風險傾向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17475" indent="-117475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投資決策自我涉入程度低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17475" indent="-117475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專業授權傾向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17475" indent="-117475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聽從專家意見和重視高品質理財服務</a:t>
            </a:r>
            <a:endParaRPr kumimoji="0" lang="ko-KR" altLang="en-US" sz="1400">
              <a:ea typeface="華康中黑體"/>
              <a:cs typeface="華康中黑體"/>
            </a:endParaRPr>
          </a:p>
        </p:txBody>
      </p:sp>
      <p:sp>
        <p:nvSpPr>
          <p:cNvPr id="2102280" name="Text Box 8"/>
          <p:cNvSpPr txBox="1">
            <a:spLocks noChangeArrowheads="1"/>
          </p:cNvSpPr>
          <p:nvPr/>
        </p:nvSpPr>
        <p:spPr bwMode="auto">
          <a:xfrm>
            <a:off x="296863" y="3629025"/>
            <a:ext cx="1917700" cy="228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27432">
            <a:spAutoFit/>
          </a:bodyPr>
          <a:lstStyle/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ko-KR" sz="1400">
                <a:ea typeface="華康中黑體"/>
                <a:cs typeface="華康中黑體"/>
              </a:rPr>
              <a:t> </a:t>
            </a:r>
            <a:r>
              <a:rPr kumimoji="0" lang="zh-TW" altLang="en-US" sz="1400">
                <a:ea typeface="華康中黑體"/>
                <a:cs typeface="華康中黑體"/>
              </a:rPr>
              <a:t>低度風險傾向</a:t>
            </a: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 投資決策自我涉入程 </a:t>
            </a: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</a:pPr>
            <a:r>
              <a:rPr kumimoji="0" lang="zh-TW" altLang="en-US" sz="1400">
                <a:ea typeface="華康中黑體"/>
                <a:cs typeface="華康中黑體"/>
              </a:rPr>
              <a:t>   度低</a:t>
            </a:r>
            <a:endParaRPr kumimoji="0" lang="zh-TW" altLang="ko-KR" sz="1400">
              <a:ea typeface="華康中黑體"/>
              <a:cs typeface="華康中黑體"/>
            </a:endParaRP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ko-KR" sz="1400">
                <a:ea typeface="華康中黑體"/>
                <a:cs typeface="華康中黑體"/>
              </a:rPr>
              <a:t> </a:t>
            </a:r>
            <a:r>
              <a:rPr kumimoji="0" lang="zh-TW" altLang="en-US" sz="1400">
                <a:ea typeface="華康中黑體"/>
                <a:cs typeface="華康中黑體"/>
              </a:rPr>
              <a:t>重視財務隱私和追求 </a:t>
            </a: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</a:pPr>
            <a:r>
              <a:rPr kumimoji="0" lang="zh-TW" altLang="en-US" sz="1400">
                <a:ea typeface="華康中黑體"/>
                <a:cs typeface="華康中黑體"/>
              </a:rPr>
              <a:t>   穩定報酬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ko-KR" sz="1400">
                <a:ea typeface="華康中黑體"/>
                <a:cs typeface="華康中黑體"/>
              </a:rPr>
              <a:t> </a:t>
            </a:r>
            <a:r>
              <a:rPr kumimoji="0" lang="zh-TW" altLang="en-US" sz="1400">
                <a:ea typeface="華康中黑體"/>
                <a:cs typeface="華康中黑體"/>
              </a:rPr>
              <a:t>聽從專家的投資意見</a:t>
            </a: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</a:pPr>
            <a:r>
              <a:rPr kumimoji="0" lang="zh-TW" altLang="en-US" sz="1400">
                <a:ea typeface="華康中黑體"/>
                <a:cs typeface="華康中黑體"/>
              </a:rPr>
              <a:t>   和經驗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ko-KR" sz="1400">
                <a:ea typeface="華康中黑體"/>
                <a:cs typeface="華康中黑體"/>
              </a:rPr>
              <a:t> </a:t>
            </a:r>
            <a:r>
              <a:rPr kumimoji="0" lang="zh-TW" altLang="en-US" sz="1400">
                <a:ea typeface="華康中黑體"/>
                <a:cs typeface="華康中黑體"/>
              </a:rPr>
              <a:t>屬於較年長和穩健投</a:t>
            </a:r>
          </a:p>
          <a:p>
            <a:pPr marL="90488" indent="-90488" algn="l" eaLnBrk="0" hangingPunct="0">
              <a:lnSpc>
                <a:spcPct val="110000"/>
              </a:lnSpc>
              <a:spcBef>
                <a:spcPct val="5000"/>
              </a:spcBef>
            </a:pPr>
            <a:r>
              <a:rPr kumimoji="0" lang="zh-TW" altLang="en-US" sz="1400">
                <a:ea typeface="華康中黑體"/>
                <a:cs typeface="華康中黑體"/>
              </a:rPr>
              <a:t>  資傾向</a:t>
            </a:r>
            <a:endParaRPr kumimoji="0" lang="ko-KR" altLang="en-US" sz="1400">
              <a:ea typeface="華康中黑體"/>
              <a:cs typeface="華康中黑體"/>
            </a:endParaRPr>
          </a:p>
        </p:txBody>
      </p:sp>
      <p:sp>
        <p:nvSpPr>
          <p:cNvPr id="2102281" name="Rectangle 9"/>
          <p:cNvSpPr>
            <a:spLocks noChangeArrowheads="1"/>
          </p:cNvSpPr>
          <p:nvPr/>
        </p:nvSpPr>
        <p:spPr bwMode="auto">
          <a:xfrm>
            <a:off x="7118350" y="1196975"/>
            <a:ext cx="1878013" cy="181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27432"/>
          <a:lstStyle/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中高度風險傾向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投資決策自我涉入程度高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追求非一般性的市場情報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重視專家意見和自我決策</a:t>
            </a:r>
            <a:endParaRPr kumimoji="0" lang="zh-TW" altLang="ko-KR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喜好高科技</a:t>
            </a:r>
            <a:endParaRPr kumimoji="0" lang="ko-KR" altLang="en-US" sz="1400">
              <a:solidFill>
                <a:schemeClr val="bg1"/>
              </a:solidFill>
              <a:ea typeface="華康中黑體"/>
              <a:cs typeface="華康中黑體"/>
            </a:endParaRPr>
          </a:p>
        </p:txBody>
      </p:sp>
      <p:sp>
        <p:nvSpPr>
          <p:cNvPr id="2102282" name="Rectangle 10"/>
          <p:cNvSpPr>
            <a:spLocks noChangeArrowheads="1"/>
          </p:cNvSpPr>
          <p:nvPr/>
        </p:nvSpPr>
        <p:spPr bwMode="auto">
          <a:xfrm>
            <a:off x="7069138" y="3629025"/>
            <a:ext cx="1952625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27432"/>
          <a:lstStyle/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低度風險傾向</a:t>
            </a: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投資決策自我涉入程度高</a:t>
            </a:r>
            <a:endParaRPr kumimoji="0" lang="zh-TW" altLang="ko-KR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追求穩定報酬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重視專家意見和自我決策</a:t>
            </a:r>
            <a:endParaRPr kumimoji="0" lang="ko-KR" altLang="en-US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kumimoji="0" lang="zh-TW" altLang="en-US" sz="1400">
                <a:ea typeface="華康中黑體"/>
                <a:cs typeface="華康中黑體"/>
              </a:rPr>
              <a:t>喜好高科技</a:t>
            </a:r>
            <a:endParaRPr kumimoji="0" lang="zh-TW" altLang="ko-KR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</a:pPr>
            <a:endParaRPr kumimoji="0" lang="zh-TW" altLang="ko-KR" sz="1400">
              <a:ea typeface="華康中黑體"/>
              <a:cs typeface="華康中黑體"/>
            </a:endParaRPr>
          </a:p>
          <a:p>
            <a:pPr marL="106363" indent="-106363" algn="l" eaLnBrk="0" hangingPunct="0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endParaRPr kumimoji="0" lang="ko-KR" altLang="en-US" sz="1400">
              <a:solidFill>
                <a:schemeClr val="bg1"/>
              </a:solidFill>
              <a:ea typeface="華康中黑體"/>
              <a:cs typeface="華康中黑體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95513" y="1196975"/>
            <a:ext cx="4746625" cy="4351338"/>
            <a:chOff x="1460" y="915"/>
            <a:chExt cx="2990" cy="2741"/>
          </a:xfrm>
        </p:grpSpPr>
        <p:sp>
          <p:nvSpPr>
            <p:cNvPr id="180239" name="Rectangle 12"/>
            <p:cNvSpPr>
              <a:spLocks noChangeArrowheads="1"/>
            </p:cNvSpPr>
            <p:nvPr/>
          </p:nvSpPr>
          <p:spPr bwMode="auto">
            <a:xfrm>
              <a:off x="1688" y="918"/>
              <a:ext cx="1384" cy="1271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  <a:spcBef>
                  <a:spcPct val="55000"/>
                </a:spcBef>
                <a:buFontTx/>
                <a:buChar char="•"/>
              </a:pPr>
              <a:endParaRPr kumimoji="0" lang="zh-TW" altLang="zh-TW" sz="1400">
                <a:solidFill>
                  <a:schemeClr val="bg1"/>
                </a:solidFill>
                <a:ea typeface="華康中黑體"/>
                <a:cs typeface="華康中黑體"/>
              </a:endParaRPr>
            </a:p>
          </p:txBody>
        </p:sp>
        <p:sp>
          <p:nvSpPr>
            <p:cNvPr id="2102285" name="Rectangle 13"/>
            <p:cNvSpPr>
              <a:spLocks noChangeArrowheads="1"/>
            </p:cNvSpPr>
            <p:nvPr/>
          </p:nvSpPr>
          <p:spPr bwMode="auto">
            <a:xfrm>
              <a:off x="3056" y="2198"/>
              <a:ext cx="1384" cy="128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0241" name="Text Box 14"/>
            <p:cNvSpPr txBox="1">
              <a:spLocks noChangeArrowheads="1"/>
            </p:cNvSpPr>
            <p:nvPr/>
          </p:nvSpPr>
          <p:spPr bwMode="auto">
            <a:xfrm>
              <a:off x="1460" y="3502"/>
              <a:ext cx="32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r" eaLnBrk="0" hangingPunct="0"/>
              <a:r>
                <a:rPr kumimoji="0" lang="zh-TW" altLang="en-US" sz="1300" b="1">
                  <a:solidFill>
                    <a:srgbClr val="05DD0A"/>
                  </a:solidFill>
                  <a:ea typeface="華康中黑體"/>
                  <a:cs typeface="華康中黑體"/>
                </a:rPr>
                <a:t>低</a:t>
              </a:r>
              <a:endParaRPr kumimoji="0" lang="ko-KR" altLang="en-US" sz="1300" b="1">
                <a:solidFill>
                  <a:srgbClr val="05DD0A"/>
                </a:solidFill>
                <a:ea typeface="華康中黑體"/>
                <a:cs typeface="華康中黑體"/>
              </a:endParaRPr>
            </a:p>
          </p:txBody>
        </p:sp>
        <p:sp>
          <p:nvSpPr>
            <p:cNvPr id="180242" name="Text Box 15"/>
            <p:cNvSpPr txBox="1">
              <a:spLocks noChangeArrowheads="1"/>
            </p:cNvSpPr>
            <p:nvPr/>
          </p:nvSpPr>
          <p:spPr bwMode="auto">
            <a:xfrm>
              <a:off x="4124" y="3469"/>
              <a:ext cx="32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r" eaLnBrk="0" hangingPunct="0"/>
              <a:r>
                <a:rPr kumimoji="0" lang="zh-TW" altLang="en-US" sz="1300" b="1">
                  <a:solidFill>
                    <a:srgbClr val="FF0000"/>
                  </a:solidFill>
                  <a:ea typeface="華康中黑體"/>
                  <a:cs typeface="華康中黑體"/>
                </a:rPr>
                <a:t>高</a:t>
              </a:r>
              <a:endParaRPr kumimoji="0" lang="ko-KR" altLang="en-US" sz="1300" b="1">
                <a:solidFill>
                  <a:srgbClr val="FF0000"/>
                </a:solidFill>
                <a:ea typeface="華康中黑體"/>
                <a:cs typeface="華康中黑體"/>
              </a:endParaRPr>
            </a:p>
          </p:txBody>
        </p:sp>
        <p:sp>
          <p:nvSpPr>
            <p:cNvPr id="180243" name="Rectangle 16"/>
            <p:cNvSpPr>
              <a:spLocks noChangeArrowheads="1"/>
            </p:cNvSpPr>
            <p:nvPr/>
          </p:nvSpPr>
          <p:spPr bwMode="auto">
            <a:xfrm>
              <a:off x="3064" y="915"/>
              <a:ext cx="1376" cy="1283"/>
            </a:xfrm>
            <a:prstGeom prst="rect">
              <a:avLst/>
            </a:prstGeom>
            <a:gradFill rotWithShape="0">
              <a:gsLst>
                <a:gs pos="0">
                  <a:srgbClr val="CC0066"/>
                </a:gs>
                <a:gs pos="100000">
                  <a:srgbClr val="870044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0244" name="Rectangle 17"/>
            <p:cNvSpPr>
              <a:spLocks noChangeArrowheads="1"/>
            </p:cNvSpPr>
            <p:nvPr/>
          </p:nvSpPr>
          <p:spPr bwMode="auto">
            <a:xfrm>
              <a:off x="1867" y="1378"/>
              <a:ext cx="10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ko-KR" altLang="en-US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     </a:t>
              </a:r>
              <a:r>
                <a:rPr kumimoji="0" lang="zh-TW" altLang="ko-KR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積極型</a:t>
              </a:r>
            </a:p>
            <a:p>
              <a:pPr algn="l" eaLnBrk="0" hangingPunct="0"/>
              <a:r>
                <a:rPr kumimoji="0" lang="zh-TW" altLang="ko-KR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聽從專家建議者</a:t>
              </a:r>
              <a:endParaRPr kumimoji="0" lang="ko-KR" altLang="en-US" sz="1600" b="1">
                <a:solidFill>
                  <a:schemeClr val="bg1"/>
                </a:solidFill>
                <a:ea typeface="華康中黑體"/>
                <a:cs typeface="華康中黑體"/>
                <a:sym typeface="Monotype Sorts" pitchFamily="2" charset="2"/>
              </a:endParaRPr>
            </a:p>
          </p:txBody>
        </p:sp>
        <p:sp>
          <p:nvSpPr>
            <p:cNvPr id="180245" name="Rectangle 18"/>
            <p:cNvSpPr>
              <a:spLocks noChangeArrowheads="1"/>
            </p:cNvSpPr>
            <p:nvPr/>
          </p:nvSpPr>
          <p:spPr bwMode="auto">
            <a:xfrm>
              <a:off x="3241" y="1395"/>
              <a:ext cx="10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ko-KR" altLang="ko-KR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     </a:t>
              </a:r>
              <a:r>
                <a:rPr kumimoji="0" lang="ko-KR" altLang="en-US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</a:t>
              </a:r>
              <a:r>
                <a:rPr kumimoji="0" lang="zh-TW" altLang="en-US" sz="1600" b="1">
                  <a:solidFill>
                    <a:schemeClr val="bg1"/>
                  </a:solidFill>
                  <a:ea typeface="華康中黑體"/>
                  <a:cs typeface="華康中黑體"/>
                </a:rPr>
                <a:t>積極型</a:t>
              </a:r>
            </a:p>
            <a:p>
              <a:pPr algn="l" eaLnBrk="0" hangingPunct="0"/>
              <a:r>
                <a:rPr kumimoji="0" lang="zh-TW" altLang="en-US" sz="1600" b="1">
                  <a:solidFill>
                    <a:schemeClr val="bg1"/>
                  </a:solidFill>
                  <a:ea typeface="華康中黑體"/>
                  <a:cs typeface="華康中黑體"/>
                </a:rPr>
                <a:t>自我創造財富者</a:t>
              </a:r>
              <a:endParaRPr kumimoji="0" lang="ko-KR" altLang="en-US" sz="1600" b="1">
                <a:solidFill>
                  <a:schemeClr val="bg1"/>
                </a:solidFill>
                <a:ea typeface="華康中黑體"/>
                <a:cs typeface="華康中黑體"/>
              </a:endParaRPr>
            </a:p>
          </p:txBody>
        </p:sp>
        <p:sp>
          <p:nvSpPr>
            <p:cNvPr id="2102291" name="Rectangle 19"/>
            <p:cNvSpPr>
              <a:spLocks noChangeArrowheads="1"/>
            </p:cNvSpPr>
            <p:nvPr/>
          </p:nvSpPr>
          <p:spPr bwMode="auto">
            <a:xfrm>
              <a:off x="1681" y="2189"/>
              <a:ext cx="1384" cy="12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0247" name="Rectangle 20"/>
            <p:cNvSpPr>
              <a:spLocks noChangeArrowheads="1"/>
            </p:cNvSpPr>
            <p:nvPr/>
          </p:nvSpPr>
          <p:spPr bwMode="auto">
            <a:xfrm>
              <a:off x="3273" y="2596"/>
              <a:ext cx="10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ko-KR" altLang="ko-KR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    </a:t>
              </a:r>
              <a:r>
                <a:rPr kumimoji="0" lang="ko-KR" altLang="en-US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</a:t>
              </a:r>
              <a:r>
                <a:rPr kumimoji="0" lang="zh-TW" altLang="en-US" sz="1600" b="1">
                  <a:solidFill>
                    <a:schemeClr val="bg1"/>
                  </a:solidFill>
                  <a:ea typeface="華康中黑體"/>
                  <a:cs typeface="華康中黑體"/>
                </a:rPr>
                <a:t>穩健型</a:t>
              </a:r>
            </a:p>
            <a:p>
              <a:pPr algn="l" eaLnBrk="0" hangingPunct="0"/>
              <a:r>
                <a:rPr kumimoji="0" lang="zh-TW" altLang="en-US" sz="1600" b="1">
                  <a:solidFill>
                    <a:schemeClr val="bg1"/>
                  </a:solidFill>
                  <a:ea typeface="華康中黑體"/>
                  <a:cs typeface="華康中黑體"/>
                </a:rPr>
                <a:t>自我創造財富者</a:t>
              </a:r>
            </a:p>
          </p:txBody>
        </p:sp>
        <p:sp>
          <p:nvSpPr>
            <p:cNvPr id="180248" name="Rectangle 21"/>
            <p:cNvSpPr>
              <a:spLocks noChangeArrowheads="1"/>
            </p:cNvSpPr>
            <p:nvPr/>
          </p:nvSpPr>
          <p:spPr bwMode="auto">
            <a:xfrm>
              <a:off x="1875" y="2605"/>
              <a:ext cx="10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ko-KR" altLang="ko-KR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    </a:t>
              </a:r>
              <a:r>
                <a:rPr kumimoji="0" lang="ko-KR" altLang="en-US" sz="1600" b="1">
                  <a:solidFill>
                    <a:schemeClr val="bg1"/>
                  </a:solidFill>
                  <a:ea typeface="華康中黑體"/>
                  <a:cs typeface="華康中黑體"/>
                  <a:sym typeface="Monotype Sorts" pitchFamily="2" charset="2"/>
                </a:rPr>
                <a:t> </a:t>
              </a:r>
              <a:r>
                <a:rPr kumimoji="0" lang="zh-TW" altLang="en-US" sz="1600" b="1">
                  <a:solidFill>
                    <a:schemeClr val="bg1"/>
                  </a:solidFill>
                  <a:ea typeface="華康中黑體"/>
                  <a:cs typeface="華康中黑體"/>
                </a:rPr>
                <a:t>穩健型</a:t>
              </a:r>
            </a:p>
            <a:p>
              <a:pPr algn="l" eaLnBrk="0" hangingPunct="0"/>
              <a:r>
                <a:rPr kumimoji="0" lang="zh-TW" altLang="en-US" sz="1600" b="1">
                  <a:solidFill>
                    <a:schemeClr val="bg1"/>
                  </a:solidFill>
                  <a:ea typeface="華康中黑體"/>
                  <a:cs typeface="華康中黑體"/>
                </a:rPr>
                <a:t>聽從專家建議者</a:t>
              </a:r>
            </a:p>
          </p:txBody>
        </p:sp>
      </p:grpSp>
      <p:sp>
        <p:nvSpPr>
          <p:cNvPr id="180237" name="Line 22"/>
          <p:cNvSpPr>
            <a:spLocks noChangeShapeType="1"/>
          </p:cNvSpPr>
          <p:nvPr/>
        </p:nvSpPr>
        <p:spPr bwMode="auto">
          <a:xfrm>
            <a:off x="2578100" y="5260975"/>
            <a:ext cx="43195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80238" name="Line 23"/>
          <p:cNvSpPr>
            <a:spLocks noChangeShapeType="1"/>
          </p:cNvSpPr>
          <p:nvPr/>
        </p:nvSpPr>
        <p:spPr bwMode="auto">
          <a:xfrm flipH="1" flipV="1">
            <a:off x="2578100" y="1157288"/>
            <a:ext cx="0" cy="4103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0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9" grpId="0" autoUpdateAnimBg="0"/>
      <p:bldP spid="2102280" grpId="0" autoUpdateAnimBg="0"/>
      <p:bldP spid="2102281" grpId="0" autoUpdateAnimBg="0"/>
      <p:bldP spid="210228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7CEEB-0C4D-45EF-9BFA-67C354AD5ECE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210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378700" cy="7000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新營運模式</a:t>
            </a: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1476375" y="14112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b="1" u="sng">
                <a:ea typeface="華康中黑體"/>
                <a:cs typeface="華康中黑體"/>
              </a:rPr>
              <a:t>需求</a:t>
            </a:r>
          </a:p>
        </p:txBody>
      </p:sp>
      <p:sp>
        <p:nvSpPr>
          <p:cNvPr id="181253" name="Text Box 4"/>
          <p:cNvSpPr txBox="1">
            <a:spLocks noChangeArrowheads="1"/>
          </p:cNvSpPr>
          <p:nvPr/>
        </p:nvSpPr>
        <p:spPr bwMode="auto">
          <a:xfrm>
            <a:off x="6962775" y="14747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b="1" u="sng">
                <a:ea typeface="華康中黑體"/>
                <a:cs typeface="華康中黑體"/>
              </a:rPr>
              <a:t>定位</a:t>
            </a:r>
          </a:p>
        </p:txBody>
      </p:sp>
      <p:sp>
        <p:nvSpPr>
          <p:cNvPr id="181254" name="AutoShape 5"/>
          <p:cNvSpPr>
            <a:spLocks noChangeArrowheads="1"/>
          </p:cNvSpPr>
          <p:nvPr/>
        </p:nvSpPr>
        <p:spPr bwMode="auto">
          <a:xfrm>
            <a:off x="2922588" y="1562100"/>
            <a:ext cx="3656012" cy="4406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8381A"/>
              </a:gs>
              <a:gs pos="100000">
                <a:srgbClr val="E07838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55" name="Line 6"/>
          <p:cNvSpPr>
            <a:spLocks noChangeShapeType="1"/>
          </p:cNvSpPr>
          <p:nvPr/>
        </p:nvSpPr>
        <p:spPr bwMode="auto">
          <a:xfrm>
            <a:off x="3429000" y="4751388"/>
            <a:ext cx="2643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56" name="Line 7"/>
          <p:cNvSpPr>
            <a:spLocks noChangeShapeType="1"/>
          </p:cNvSpPr>
          <p:nvPr/>
        </p:nvSpPr>
        <p:spPr bwMode="auto">
          <a:xfrm>
            <a:off x="3875088" y="3729038"/>
            <a:ext cx="17510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57" name="Line 8"/>
          <p:cNvSpPr>
            <a:spLocks noChangeShapeType="1"/>
          </p:cNvSpPr>
          <p:nvPr/>
        </p:nvSpPr>
        <p:spPr bwMode="auto">
          <a:xfrm>
            <a:off x="4213225" y="2730500"/>
            <a:ext cx="904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03305" name="Text Box 9"/>
          <p:cNvSpPr txBox="1">
            <a:spLocks noChangeArrowheads="1"/>
          </p:cNvSpPr>
          <p:nvPr/>
        </p:nvSpPr>
        <p:spPr bwMode="auto">
          <a:xfrm>
            <a:off x="4246563" y="50196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b="1">
                <a:solidFill>
                  <a:srgbClr val="EBFC08"/>
                </a:solidFill>
                <a:ea typeface="華康中黑體"/>
                <a:cs typeface="華康中黑體"/>
              </a:rPr>
              <a:t>交易導向</a:t>
            </a:r>
          </a:p>
        </p:txBody>
      </p:sp>
      <p:sp>
        <p:nvSpPr>
          <p:cNvPr id="2103306" name="Text Box 10"/>
          <p:cNvSpPr txBox="1">
            <a:spLocks noChangeArrowheads="1"/>
          </p:cNvSpPr>
          <p:nvPr/>
        </p:nvSpPr>
        <p:spPr bwMode="auto">
          <a:xfrm>
            <a:off x="4246563" y="40576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b="1">
                <a:solidFill>
                  <a:srgbClr val="EBFC08"/>
                </a:solidFill>
                <a:ea typeface="華康中黑體"/>
                <a:cs typeface="華康中黑體"/>
              </a:rPr>
              <a:t>資訊導向</a:t>
            </a:r>
          </a:p>
        </p:txBody>
      </p:sp>
      <p:sp>
        <p:nvSpPr>
          <p:cNvPr id="2103307" name="Text Box 11"/>
          <p:cNvSpPr txBox="1">
            <a:spLocks noChangeArrowheads="1"/>
          </p:cNvSpPr>
          <p:nvPr/>
        </p:nvSpPr>
        <p:spPr bwMode="auto">
          <a:xfrm>
            <a:off x="4427538" y="21336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b="1">
                <a:solidFill>
                  <a:srgbClr val="EBFC08"/>
                </a:solidFill>
                <a:ea typeface="華康中黑體"/>
                <a:cs typeface="華康中黑體"/>
              </a:rPr>
              <a:t>夥伴</a:t>
            </a:r>
          </a:p>
          <a:p>
            <a:pPr algn="l"/>
            <a:r>
              <a:rPr lang="zh-TW" altLang="en-US" b="1">
                <a:solidFill>
                  <a:srgbClr val="EBFC08"/>
                </a:solidFill>
                <a:ea typeface="華康中黑體"/>
                <a:cs typeface="華康中黑體"/>
              </a:rPr>
              <a:t>導向</a:t>
            </a:r>
          </a:p>
        </p:txBody>
      </p:sp>
      <p:sp>
        <p:nvSpPr>
          <p:cNvPr id="2103308" name="Text Box 12"/>
          <p:cNvSpPr txBox="1">
            <a:spLocks noChangeArrowheads="1"/>
          </p:cNvSpPr>
          <p:nvPr/>
        </p:nvSpPr>
        <p:spPr bwMode="auto">
          <a:xfrm>
            <a:off x="4222750" y="3022600"/>
            <a:ext cx="109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b="1">
                <a:solidFill>
                  <a:srgbClr val="EBFC08"/>
                </a:solidFill>
                <a:ea typeface="華康中黑體"/>
                <a:cs typeface="華康中黑體"/>
              </a:rPr>
              <a:t>關係導向</a:t>
            </a:r>
          </a:p>
        </p:txBody>
      </p:sp>
      <p:sp>
        <p:nvSpPr>
          <p:cNvPr id="181262" name="Rectangle 13"/>
          <p:cNvSpPr>
            <a:spLocks noChangeArrowheads="1"/>
          </p:cNvSpPr>
          <p:nvPr/>
        </p:nvSpPr>
        <p:spPr bwMode="auto">
          <a:xfrm>
            <a:off x="679450" y="1838325"/>
            <a:ext cx="2219325" cy="4157663"/>
          </a:xfrm>
          <a:prstGeom prst="rect">
            <a:avLst/>
          </a:prstGeom>
          <a:gradFill rotWithShape="0">
            <a:gsLst>
              <a:gs pos="0">
                <a:srgbClr val="BBBB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zh-TW" sz="1500">
                <a:solidFill>
                  <a:schemeClr val="bg2"/>
                </a:solidFill>
                <a:ea typeface="華康中黑體"/>
                <a:cs typeface="華康中黑體"/>
              </a:rPr>
              <a:t> </a:t>
            </a: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長期而值得信賴的關係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充分了解顧客需求、</a:t>
            </a:r>
          </a:p>
          <a:p>
            <a:pPr algn="l">
              <a:lnSpc>
                <a:spcPct val="140000"/>
              </a:lnSpc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  財務狀況、資產組合之</a:t>
            </a:r>
          </a:p>
          <a:p>
            <a:pPr algn="l">
              <a:lnSpc>
                <a:spcPct val="140000"/>
              </a:lnSpc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  變動情形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個人化的理財顧問諮詢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個人化的理財及稅務諮詢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退佣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個人化的服務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即時投資理財資訊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基金及投資組合走勢分析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交易手續費折扣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交易方便性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zh-TW" altLang="en-US" sz="1500">
                <a:solidFill>
                  <a:schemeClr val="bg2"/>
                </a:solidFill>
                <a:ea typeface="華康中黑體"/>
                <a:cs typeface="華康中黑體"/>
              </a:rPr>
              <a:t> 基本顧客服務</a:t>
            </a:r>
          </a:p>
        </p:txBody>
      </p:sp>
      <p:sp>
        <p:nvSpPr>
          <p:cNvPr id="181263" name="Rectangle 14"/>
          <p:cNvSpPr>
            <a:spLocks noChangeArrowheads="1"/>
          </p:cNvSpPr>
          <p:nvPr/>
        </p:nvSpPr>
        <p:spPr bwMode="auto">
          <a:xfrm>
            <a:off x="6578600" y="1901825"/>
            <a:ext cx="1846263" cy="4079875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00000"/>
              </a:lnSpc>
            </a:pPr>
            <a:r>
              <a:rPr lang="zh-TW" altLang="en-US" sz="2200" u="sng">
                <a:solidFill>
                  <a:srgbClr val="FF0000"/>
                </a:solidFill>
                <a:ea typeface="華康中黑體"/>
                <a:cs typeface="華康中黑體"/>
              </a:rPr>
              <a:t>貴賓理財</a:t>
            </a:r>
          </a:p>
          <a:p>
            <a:pPr>
              <a:lnSpc>
                <a:spcPct val="300000"/>
              </a:lnSpc>
            </a:pPr>
            <a:r>
              <a:rPr lang="zh-TW" altLang="en-US" sz="2200" u="sng">
                <a:solidFill>
                  <a:srgbClr val="FF0000"/>
                </a:solidFill>
                <a:ea typeface="華康中黑體"/>
                <a:cs typeface="華康中黑體"/>
              </a:rPr>
              <a:t>理財諮詢</a:t>
            </a:r>
          </a:p>
          <a:p>
            <a:pPr>
              <a:lnSpc>
                <a:spcPct val="300000"/>
              </a:lnSpc>
            </a:pPr>
            <a:r>
              <a:rPr lang="zh-TW" altLang="en-US" sz="2200" u="sng">
                <a:solidFill>
                  <a:srgbClr val="FF0000"/>
                </a:solidFill>
                <a:ea typeface="華康中黑體"/>
                <a:cs typeface="華康中黑體"/>
              </a:rPr>
              <a:t>投資資訊</a:t>
            </a:r>
          </a:p>
          <a:p>
            <a:pPr>
              <a:lnSpc>
                <a:spcPct val="300000"/>
              </a:lnSpc>
            </a:pPr>
            <a:r>
              <a:rPr lang="zh-TW" altLang="en-US" sz="2200" u="sng">
                <a:solidFill>
                  <a:srgbClr val="FF0000"/>
                </a:solidFill>
                <a:ea typeface="華康中黑體"/>
                <a:cs typeface="華康中黑體"/>
              </a:rPr>
              <a:t>顧客服務</a:t>
            </a:r>
            <a:endParaRPr lang="zh-TW" altLang="en-US" sz="2200">
              <a:solidFill>
                <a:srgbClr val="FF0000"/>
              </a:solidFill>
              <a:ea typeface="華康中黑體"/>
              <a:cs typeface="華康中黑體"/>
            </a:endParaRPr>
          </a:p>
        </p:txBody>
      </p:sp>
      <p:sp>
        <p:nvSpPr>
          <p:cNvPr id="181264" name="Text Box 15"/>
          <p:cNvSpPr txBox="1">
            <a:spLocks noChangeArrowheads="1"/>
          </p:cNvSpPr>
          <p:nvPr/>
        </p:nvSpPr>
        <p:spPr bwMode="auto">
          <a:xfrm>
            <a:off x="8337550" y="3113088"/>
            <a:ext cx="549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zh-TW" altLang="en-US" sz="2400" b="1">
                <a:ea typeface="華康中黑體"/>
                <a:cs typeface="華康中黑體"/>
              </a:rPr>
              <a:t>顧客關係管理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437563" y="1927225"/>
            <a:ext cx="312737" cy="4030663"/>
            <a:chOff x="5352" y="1176"/>
            <a:chExt cx="168" cy="2424"/>
          </a:xfrm>
        </p:grpSpPr>
        <p:sp>
          <p:nvSpPr>
            <p:cNvPr id="181279" name="Line 17"/>
            <p:cNvSpPr>
              <a:spLocks noChangeShapeType="1"/>
            </p:cNvSpPr>
            <p:nvPr/>
          </p:nvSpPr>
          <p:spPr bwMode="auto">
            <a:xfrm>
              <a:off x="5440" y="310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80" name="Line 18"/>
            <p:cNvSpPr>
              <a:spLocks noChangeShapeType="1"/>
            </p:cNvSpPr>
            <p:nvPr/>
          </p:nvSpPr>
          <p:spPr bwMode="auto">
            <a:xfrm flipV="1">
              <a:off x="5440" y="1208"/>
              <a:ext cx="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81" name="Line 19"/>
            <p:cNvSpPr>
              <a:spLocks noChangeShapeType="1"/>
            </p:cNvSpPr>
            <p:nvPr/>
          </p:nvSpPr>
          <p:spPr bwMode="auto">
            <a:xfrm>
              <a:off x="5352" y="1176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82" name="Line 20"/>
            <p:cNvSpPr>
              <a:spLocks noChangeShapeType="1"/>
            </p:cNvSpPr>
            <p:nvPr/>
          </p:nvSpPr>
          <p:spPr bwMode="auto">
            <a:xfrm>
              <a:off x="5352" y="3600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8463" y="1851025"/>
            <a:ext cx="312737" cy="4094163"/>
            <a:chOff x="5352" y="1176"/>
            <a:chExt cx="168" cy="2424"/>
          </a:xfrm>
        </p:grpSpPr>
        <p:sp>
          <p:nvSpPr>
            <p:cNvPr id="181275" name="Line 22"/>
            <p:cNvSpPr>
              <a:spLocks noChangeShapeType="1"/>
            </p:cNvSpPr>
            <p:nvPr/>
          </p:nvSpPr>
          <p:spPr bwMode="auto">
            <a:xfrm>
              <a:off x="5440" y="310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76" name="Line 23"/>
            <p:cNvSpPr>
              <a:spLocks noChangeShapeType="1"/>
            </p:cNvSpPr>
            <p:nvPr/>
          </p:nvSpPr>
          <p:spPr bwMode="auto">
            <a:xfrm flipV="1">
              <a:off x="5440" y="1208"/>
              <a:ext cx="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77" name="Line 24"/>
            <p:cNvSpPr>
              <a:spLocks noChangeShapeType="1"/>
            </p:cNvSpPr>
            <p:nvPr/>
          </p:nvSpPr>
          <p:spPr bwMode="auto">
            <a:xfrm>
              <a:off x="5352" y="1176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78" name="Line 25"/>
            <p:cNvSpPr>
              <a:spLocks noChangeShapeType="1"/>
            </p:cNvSpPr>
            <p:nvPr/>
          </p:nvSpPr>
          <p:spPr bwMode="auto">
            <a:xfrm>
              <a:off x="5352" y="3600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81267" name="Text Box 26"/>
          <p:cNvSpPr txBox="1">
            <a:spLocks noChangeArrowheads="1"/>
          </p:cNvSpPr>
          <p:nvPr/>
        </p:nvSpPr>
        <p:spPr bwMode="auto">
          <a:xfrm>
            <a:off x="234950" y="3049588"/>
            <a:ext cx="549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zh-TW" altLang="en-US" sz="2400" b="1">
                <a:ea typeface="華康中黑體"/>
                <a:cs typeface="華康中黑體"/>
              </a:rPr>
              <a:t>顧客關係需求</a:t>
            </a:r>
          </a:p>
        </p:txBody>
      </p:sp>
      <p:sp>
        <p:nvSpPr>
          <p:cNvPr id="181268" name="Text Box 27"/>
          <p:cNvSpPr txBox="1">
            <a:spLocks noChangeArrowheads="1"/>
          </p:cNvSpPr>
          <p:nvPr/>
        </p:nvSpPr>
        <p:spPr bwMode="auto">
          <a:xfrm>
            <a:off x="5300663" y="2339975"/>
            <a:ext cx="94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500" b="1">
                <a:ea typeface="華康中黑體"/>
                <a:cs typeface="華康中黑體"/>
              </a:rPr>
              <a:t>客戶關係</a:t>
            </a:r>
          </a:p>
          <a:p>
            <a:pPr algn="l"/>
            <a:r>
              <a:rPr lang="zh-TW" altLang="en-US" sz="1500" b="1">
                <a:ea typeface="華康中黑體"/>
                <a:cs typeface="華康中黑體"/>
              </a:rPr>
              <a:t>長期深厚</a:t>
            </a:r>
          </a:p>
        </p:txBody>
      </p:sp>
      <p:sp>
        <p:nvSpPr>
          <p:cNvPr id="181269" name="Text Box 28"/>
          <p:cNvSpPr txBox="1">
            <a:spLocks noChangeArrowheads="1"/>
          </p:cNvSpPr>
          <p:nvPr/>
        </p:nvSpPr>
        <p:spPr bwMode="auto">
          <a:xfrm>
            <a:off x="5567363" y="3241675"/>
            <a:ext cx="94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500" b="1">
                <a:ea typeface="華康中黑體"/>
                <a:cs typeface="華康中黑體"/>
              </a:rPr>
              <a:t>無墊款及</a:t>
            </a:r>
          </a:p>
          <a:p>
            <a:pPr algn="l"/>
            <a:r>
              <a:rPr lang="zh-TW" altLang="en-US" sz="1500" b="1">
                <a:ea typeface="華康中黑體"/>
                <a:cs typeface="華康中黑體"/>
              </a:rPr>
              <a:t>違約紀錄</a:t>
            </a:r>
          </a:p>
        </p:txBody>
      </p:sp>
      <p:sp>
        <p:nvSpPr>
          <p:cNvPr id="181270" name="Text Box 29"/>
          <p:cNvSpPr txBox="1">
            <a:spLocks noChangeArrowheads="1"/>
          </p:cNvSpPr>
          <p:nvPr/>
        </p:nvSpPr>
        <p:spPr bwMode="auto">
          <a:xfrm>
            <a:off x="5935663" y="4333875"/>
            <a:ext cx="755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500" b="1">
                <a:ea typeface="華康中黑體"/>
                <a:cs typeface="華康中黑體"/>
              </a:rPr>
              <a:t>菜籃族</a:t>
            </a:r>
          </a:p>
        </p:txBody>
      </p:sp>
      <p:sp>
        <p:nvSpPr>
          <p:cNvPr id="181271" name="Text Box 30"/>
          <p:cNvSpPr txBox="1">
            <a:spLocks noChangeArrowheads="1"/>
          </p:cNvSpPr>
          <p:nvPr/>
        </p:nvSpPr>
        <p:spPr bwMode="auto">
          <a:xfrm>
            <a:off x="2898775" y="3271838"/>
            <a:ext cx="1136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500" b="1">
                <a:ea typeface="華康中黑體"/>
                <a:cs typeface="華康中黑體"/>
              </a:rPr>
              <a:t>月平均交易</a:t>
            </a:r>
          </a:p>
          <a:p>
            <a:pPr algn="l"/>
            <a:r>
              <a:rPr lang="en-US" altLang="zh-TW" sz="1500" b="1">
                <a:ea typeface="華康中黑體"/>
                <a:cs typeface="華康中黑體"/>
              </a:rPr>
              <a:t>1000</a:t>
            </a:r>
            <a:r>
              <a:rPr lang="zh-TW" altLang="en-US" sz="1500" b="1">
                <a:ea typeface="華康中黑體"/>
                <a:cs typeface="華康中黑體"/>
              </a:rPr>
              <a:t>萬元</a:t>
            </a:r>
          </a:p>
        </p:txBody>
      </p:sp>
      <p:sp>
        <p:nvSpPr>
          <p:cNvPr id="181272" name="Text Box 31"/>
          <p:cNvSpPr txBox="1">
            <a:spLocks noChangeArrowheads="1"/>
          </p:cNvSpPr>
          <p:nvPr/>
        </p:nvSpPr>
        <p:spPr bwMode="auto">
          <a:xfrm>
            <a:off x="3255963" y="2339975"/>
            <a:ext cx="1136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500" b="1">
                <a:ea typeface="華康中黑體"/>
                <a:cs typeface="華康中黑體"/>
              </a:rPr>
              <a:t>月平均交易</a:t>
            </a:r>
          </a:p>
          <a:p>
            <a:pPr algn="l"/>
            <a:r>
              <a:rPr lang="en-US" altLang="zh-TW" sz="1500" b="1">
                <a:ea typeface="華康中黑體"/>
                <a:cs typeface="華康中黑體"/>
              </a:rPr>
              <a:t>1</a:t>
            </a:r>
            <a:r>
              <a:rPr lang="zh-TW" altLang="en-US" sz="1500" b="1">
                <a:ea typeface="華康中黑體"/>
                <a:cs typeface="華康中黑體"/>
              </a:rPr>
              <a:t>億元以上</a:t>
            </a:r>
          </a:p>
        </p:txBody>
      </p:sp>
      <p:sp>
        <p:nvSpPr>
          <p:cNvPr id="181273" name="Text Box 32"/>
          <p:cNvSpPr txBox="1">
            <a:spLocks noChangeArrowheads="1"/>
          </p:cNvSpPr>
          <p:nvPr/>
        </p:nvSpPr>
        <p:spPr bwMode="auto">
          <a:xfrm>
            <a:off x="2501900" y="4192588"/>
            <a:ext cx="1136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1500" b="1">
                <a:ea typeface="華康中黑體"/>
                <a:cs typeface="華康中黑體"/>
              </a:rPr>
              <a:t>月平均交易</a:t>
            </a:r>
          </a:p>
          <a:p>
            <a:pPr algn="l"/>
            <a:r>
              <a:rPr lang="en-US" altLang="zh-TW" sz="1500" b="1">
                <a:ea typeface="華康中黑體"/>
                <a:cs typeface="華康中黑體"/>
              </a:rPr>
              <a:t>100</a:t>
            </a:r>
            <a:r>
              <a:rPr lang="zh-TW" altLang="en-US" sz="1500" b="1">
                <a:ea typeface="華康中黑體"/>
                <a:cs typeface="華康中黑體"/>
              </a:rPr>
              <a:t>萬元</a:t>
            </a:r>
          </a:p>
        </p:txBody>
      </p:sp>
      <p:sp>
        <p:nvSpPr>
          <p:cNvPr id="181274" name="Text Box 33"/>
          <p:cNvSpPr txBox="1">
            <a:spLocks noChangeArrowheads="1"/>
          </p:cNvSpPr>
          <p:nvPr/>
        </p:nvSpPr>
        <p:spPr bwMode="auto">
          <a:xfrm>
            <a:off x="422275" y="1031875"/>
            <a:ext cx="297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sz="2200" b="1">
                <a:solidFill>
                  <a:srgbClr val="FF0000"/>
                </a:solidFill>
                <a:ea typeface="華康中黑體"/>
                <a:cs typeface="華康中黑體"/>
              </a:rPr>
              <a:t>以電話客服中心為例：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305" grpId="0" autoUpdateAnimBg="0"/>
      <p:bldP spid="2103306" grpId="0" autoUpdateAnimBg="0"/>
      <p:bldP spid="2103307" grpId="0" autoUpdateAnimBg="0"/>
      <p:bldP spid="2103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B9AA-ECB3-4D55-B18F-6AABA975D078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smtClean="0">
                <a:solidFill>
                  <a:srgbClr val="FFFF00"/>
                </a:solidFill>
              </a:rPr>
              <a:t>Competitive forces in an industry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743200"/>
            <a:ext cx="2667000" cy="1524000"/>
            <a:chOff x="144" y="1728"/>
            <a:chExt cx="1680" cy="960"/>
          </a:xfrm>
        </p:grpSpPr>
        <p:sp>
          <p:nvSpPr>
            <p:cNvPr id="182311" name="AutoShape 4"/>
            <p:cNvSpPr>
              <a:spLocks noChangeArrowheads="1"/>
            </p:cNvSpPr>
            <p:nvPr/>
          </p:nvSpPr>
          <p:spPr bwMode="auto">
            <a:xfrm>
              <a:off x="144" y="1728"/>
              <a:ext cx="1680" cy="960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2312" name="Text Box 5"/>
            <p:cNvSpPr txBox="1">
              <a:spLocks noChangeArrowheads="1"/>
            </p:cNvSpPr>
            <p:nvPr/>
          </p:nvSpPr>
          <p:spPr bwMode="auto">
            <a:xfrm>
              <a:off x="528" y="1872"/>
              <a:ext cx="101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Bargaining </a:t>
              </a:r>
            </a:p>
            <a:p>
              <a:pPr algn="l">
                <a:lnSpc>
                  <a:spcPct val="80000"/>
                </a:lnSpc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Power of </a:t>
              </a:r>
            </a:p>
            <a:p>
              <a:pPr algn="l">
                <a:lnSpc>
                  <a:spcPct val="80000"/>
                </a:lnSpc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suppliers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0" y="2743200"/>
            <a:ext cx="2667000" cy="1524000"/>
            <a:chOff x="3840" y="1728"/>
            <a:chExt cx="1680" cy="960"/>
          </a:xfrm>
        </p:grpSpPr>
        <p:sp>
          <p:nvSpPr>
            <p:cNvPr id="182309" name="AutoShape 7"/>
            <p:cNvSpPr>
              <a:spLocks noChangeArrowheads="1"/>
            </p:cNvSpPr>
            <p:nvPr/>
          </p:nvSpPr>
          <p:spPr bwMode="auto">
            <a:xfrm>
              <a:off x="3840" y="1728"/>
              <a:ext cx="1680" cy="960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2310" name="Text Box 8"/>
            <p:cNvSpPr txBox="1">
              <a:spLocks noChangeArrowheads="1"/>
            </p:cNvSpPr>
            <p:nvPr/>
          </p:nvSpPr>
          <p:spPr bwMode="auto">
            <a:xfrm>
              <a:off x="4224" y="1872"/>
              <a:ext cx="101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Bargaining </a:t>
              </a:r>
            </a:p>
            <a:p>
              <a:pPr algn="l">
                <a:lnSpc>
                  <a:spcPct val="80000"/>
                </a:lnSpc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Power of </a:t>
              </a:r>
            </a:p>
            <a:p>
              <a:pPr algn="l">
                <a:lnSpc>
                  <a:spcPct val="80000"/>
                </a:lnSpc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customers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971800" y="2590800"/>
            <a:ext cx="2895600" cy="1828800"/>
            <a:chOff x="1872" y="1632"/>
            <a:chExt cx="1824" cy="1152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872" y="1632"/>
              <a:ext cx="1824" cy="1152"/>
              <a:chOff x="1872" y="1632"/>
              <a:chExt cx="1824" cy="1152"/>
            </a:xfrm>
          </p:grpSpPr>
          <p:sp>
            <p:nvSpPr>
              <p:cNvPr id="182302" name="AutoShape 11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1440" cy="288"/>
              </a:xfrm>
              <a:prstGeom prst="homePlate">
                <a:avLst>
                  <a:gd name="adj" fmla="val 1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303" name="Text Box 12"/>
              <p:cNvSpPr txBox="1">
                <a:spLocks noChangeArrowheads="1"/>
              </p:cNvSpPr>
              <p:nvPr/>
            </p:nvSpPr>
            <p:spPr bwMode="auto">
              <a:xfrm>
                <a:off x="2352" y="1632"/>
                <a:ext cx="1104" cy="28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FF3300"/>
                    </a:solidFill>
                    <a:latin typeface="Times New Roman" pitchFamily="18" charset="0"/>
                  </a:rPr>
                  <a:t>RIVALRY</a:t>
                </a:r>
              </a:p>
            </p:txBody>
          </p:sp>
          <p:sp>
            <p:nvSpPr>
              <p:cNvPr id="182304" name="AutoShape 13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440" cy="288"/>
              </a:xfrm>
              <a:prstGeom prst="homePlate">
                <a:avLst>
                  <a:gd name="adj" fmla="val 1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305" name="AutoShape 14"/>
              <p:cNvSpPr>
                <a:spLocks noChangeArrowheads="1"/>
              </p:cNvSpPr>
              <p:nvPr/>
            </p:nvSpPr>
            <p:spPr bwMode="auto">
              <a:xfrm flipH="1">
                <a:off x="1872" y="1920"/>
                <a:ext cx="1440" cy="288"/>
              </a:xfrm>
              <a:prstGeom prst="homePlate">
                <a:avLst>
                  <a:gd name="adj" fmla="val 1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306" name="Text Box 15"/>
              <p:cNvSpPr txBox="1">
                <a:spLocks noChangeArrowheads="1"/>
              </p:cNvSpPr>
              <p:nvPr/>
            </p:nvSpPr>
            <p:spPr bwMode="auto">
              <a:xfrm>
                <a:off x="2208" y="1920"/>
                <a:ext cx="1104" cy="28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FF3300"/>
                    </a:solidFill>
                    <a:latin typeface="Times New Roman" pitchFamily="18" charset="0"/>
                  </a:rPr>
                  <a:t>AMONGST</a:t>
                </a:r>
              </a:p>
            </p:txBody>
          </p:sp>
          <p:sp>
            <p:nvSpPr>
              <p:cNvPr id="18230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2496"/>
                <a:ext cx="1440" cy="288"/>
              </a:xfrm>
              <a:prstGeom prst="homePlate">
                <a:avLst>
                  <a:gd name="adj" fmla="val 1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308" name="Text Box 17"/>
              <p:cNvSpPr txBox="1">
                <a:spLocks noChangeArrowheads="1"/>
              </p:cNvSpPr>
              <p:nvPr/>
            </p:nvSpPr>
            <p:spPr bwMode="auto">
              <a:xfrm>
                <a:off x="2160" y="2496"/>
                <a:ext cx="1344" cy="25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>
                    <a:solidFill>
                      <a:srgbClr val="FF3300"/>
                    </a:solidFill>
                    <a:latin typeface="Times New Roman" pitchFamily="18" charset="0"/>
                  </a:rPr>
                  <a:t>COMPETITORS</a:t>
                </a:r>
              </a:p>
            </p:txBody>
          </p:sp>
        </p:grpSp>
        <p:sp>
          <p:nvSpPr>
            <p:cNvPr id="182301" name="Text Box 18"/>
            <p:cNvSpPr txBox="1">
              <a:spLocks noChangeArrowheads="1"/>
            </p:cNvSpPr>
            <p:nvPr/>
          </p:nvSpPr>
          <p:spPr bwMode="auto">
            <a:xfrm>
              <a:off x="2400" y="2208"/>
              <a:ext cx="1104" cy="2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EXISTING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81400" y="4876800"/>
            <a:ext cx="1752600" cy="1447800"/>
            <a:chOff x="2256" y="3072"/>
            <a:chExt cx="1104" cy="912"/>
          </a:xfrm>
        </p:grpSpPr>
        <p:sp>
          <p:nvSpPr>
            <p:cNvPr id="182298" name="AutoShape 20"/>
            <p:cNvSpPr>
              <a:spLocks noChangeArrowheads="1"/>
            </p:cNvSpPr>
            <p:nvPr/>
          </p:nvSpPr>
          <p:spPr bwMode="auto">
            <a:xfrm rot="-5400000">
              <a:off x="2352" y="2976"/>
              <a:ext cx="912" cy="1104"/>
            </a:xfrm>
            <a:prstGeom prst="homePlat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2299" name="Text Box 21"/>
            <p:cNvSpPr txBox="1">
              <a:spLocks noChangeArrowheads="1"/>
            </p:cNvSpPr>
            <p:nvPr/>
          </p:nvSpPr>
          <p:spPr bwMode="auto">
            <a:xfrm>
              <a:off x="2352" y="3264"/>
              <a:ext cx="960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Threat of substitute products or services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581400" y="990600"/>
            <a:ext cx="1752600" cy="1447800"/>
            <a:chOff x="2256" y="624"/>
            <a:chExt cx="1104" cy="912"/>
          </a:xfrm>
        </p:grpSpPr>
        <p:sp>
          <p:nvSpPr>
            <p:cNvPr id="182296" name="AutoShape 23"/>
            <p:cNvSpPr>
              <a:spLocks noChangeArrowheads="1"/>
            </p:cNvSpPr>
            <p:nvPr/>
          </p:nvSpPr>
          <p:spPr bwMode="auto">
            <a:xfrm rot="5400000" flipV="1">
              <a:off x="2352" y="528"/>
              <a:ext cx="912" cy="1104"/>
            </a:xfrm>
            <a:prstGeom prst="homePlate">
              <a:avLst>
                <a:gd name="adj" fmla="val 159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2297" name="Text Box 24"/>
            <p:cNvSpPr txBox="1">
              <a:spLocks noChangeArrowheads="1"/>
            </p:cNvSpPr>
            <p:nvPr/>
          </p:nvSpPr>
          <p:spPr bwMode="auto">
            <a:xfrm>
              <a:off x="2448" y="768"/>
              <a:ext cx="768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2400">
                  <a:solidFill>
                    <a:srgbClr val="FF3300"/>
                  </a:solidFill>
                  <a:latin typeface="Times New Roman" pitchFamily="18" charset="0"/>
                </a:rPr>
                <a:t>Threat of New entrants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85800" y="1219200"/>
            <a:ext cx="2819400" cy="457200"/>
            <a:chOff x="432" y="768"/>
            <a:chExt cx="1776" cy="288"/>
          </a:xfrm>
        </p:grpSpPr>
        <p:sp>
          <p:nvSpPr>
            <p:cNvPr id="182294" name="Text Box 26"/>
            <p:cNvSpPr txBox="1">
              <a:spLocks noChangeArrowheads="1"/>
            </p:cNvSpPr>
            <p:nvPr/>
          </p:nvSpPr>
          <p:spPr bwMode="auto">
            <a:xfrm>
              <a:off x="432" y="768"/>
              <a:ext cx="1248" cy="27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1600">
                  <a:solidFill>
                    <a:srgbClr val="FFFF00"/>
                  </a:solidFill>
                  <a:latin typeface="Albertus Extra Bold" pitchFamily="34" charset="0"/>
                </a:rPr>
                <a:t>Can IS build barriers to entry?</a:t>
              </a:r>
            </a:p>
          </p:txBody>
        </p:sp>
        <p:sp>
          <p:nvSpPr>
            <p:cNvPr id="182295" name="Line 27"/>
            <p:cNvSpPr>
              <a:spLocks noChangeShapeType="1"/>
            </p:cNvSpPr>
            <p:nvPr/>
          </p:nvSpPr>
          <p:spPr bwMode="auto">
            <a:xfrm>
              <a:off x="1584" y="864"/>
              <a:ext cx="624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838200" y="4343400"/>
            <a:ext cx="1600200" cy="1768475"/>
            <a:chOff x="528" y="2736"/>
            <a:chExt cx="1008" cy="1114"/>
          </a:xfrm>
        </p:grpSpPr>
        <p:sp>
          <p:nvSpPr>
            <p:cNvPr id="182292" name="Text Box 29"/>
            <p:cNvSpPr txBox="1">
              <a:spLocks noChangeArrowheads="1"/>
            </p:cNvSpPr>
            <p:nvPr/>
          </p:nvSpPr>
          <p:spPr bwMode="auto">
            <a:xfrm>
              <a:off x="528" y="3360"/>
              <a:ext cx="1008" cy="49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1600">
                  <a:solidFill>
                    <a:srgbClr val="FFFF00"/>
                  </a:solidFill>
                  <a:latin typeface="Albertus Extra Bold" pitchFamily="34" charset="0"/>
                </a:rPr>
                <a:t>Can IS change the balance of power with suppliers?</a:t>
              </a:r>
            </a:p>
          </p:txBody>
        </p:sp>
        <p:sp>
          <p:nvSpPr>
            <p:cNvPr id="182293" name="Line 30"/>
            <p:cNvSpPr>
              <a:spLocks noChangeShapeType="1"/>
            </p:cNvSpPr>
            <p:nvPr/>
          </p:nvSpPr>
          <p:spPr bwMode="auto">
            <a:xfrm flipH="1" flipV="1">
              <a:off x="1104" y="2736"/>
              <a:ext cx="144" cy="57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410200" y="5257800"/>
            <a:ext cx="2819400" cy="777875"/>
            <a:chOff x="3408" y="3312"/>
            <a:chExt cx="1776" cy="490"/>
          </a:xfrm>
        </p:grpSpPr>
        <p:sp>
          <p:nvSpPr>
            <p:cNvPr id="182290" name="Text Box 32"/>
            <p:cNvSpPr txBox="1">
              <a:spLocks noChangeArrowheads="1"/>
            </p:cNvSpPr>
            <p:nvPr/>
          </p:nvSpPr>
          <p:spPr bwMode="auto">
            <a:xfrm>
              <a:off x="4176" y="3312"/>
              <a:ext cx="1008" cy="49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1600">
                  <a:solidFill>
                    <a:srgbClr val="FFFF00"/>
                  </a:solidFill>
                  <a:latin typeface="Albertus Extra Bold" pitchFamily="34" charset="0"/>
                </a:rPr>
                <a:t>Can IS Generate new products or services?</a:t>
              </a:r>
            </a:p>
          </p:txBody>
        </p:sp>
        <p:sp>
          <p:nvSpPr>
            <p:cNvPr id="182291" name="Line 33"/>
            <p:cNvSpPr>
              <a:spLocks noChangeShapeType="1"/>
            </p:cNvSpPr>
            <p:nvPr/>
          </p:nvSpPr>
          <p:spPr bwMode="auto">
            <a:xfrm flipH="1">
              <a:off x="3408" y="3456"/>
              <a:ext cx="72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6629400" y="1066800"/>
            <a:ext cx="1600200" cy="1600200"/>
            <a:chOff x="4176" y="672"/>
            <a:chExt cx="1008" cy="1008"/>
          </a:xfrm>
        </p:grpSpPr>
        <p:sp>
          <p:nvSpPr>
            <p:cNvPr id="182288" name="Text Box 35"/>
            <p:cNvSpPr txBox="1">
              <a:spLocks noChangeArrowheads="1"/>
            </p:cNvSpPr>
            <p:nvPr/>
          </p:nvSpPr>
          <p:spPr bwMode="auto">
            <a:xfrm>
              <a:off x="4176" y="672"/>
              <a:ext cx="1008" cy="27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1600">
                  <a:solidFill>
                    <a:srgbClr val="FFFF00"/>
                  </a:solidFill>
                  <a:latin typeface="Albertus Extra Bold" pitchFamily="34" charset="0"/>
                </a:rPr>
                <a:t>Can IS build on switching costs?</a:t>
              </a:r>
            </a:p>
          </p:txBody>
        </p:sp>
        <p:sp>
          <p:nvSpPr>
            <p:cNvPr id="182289" name="Line 36"/>
            <p:cNvSpPr>
              <a:spLocks noChangeShapeType="1"/>
            </p:cNvSpPr>
            <p:nvPr/>
          </p:nvSpPr>
          <p:spPr bwMode="auto">
            <a:xfrm flipH="1">
              <a:off x="4608" y="1008"/>
              <a:ext cx="240" cy="6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105400" y="3962400"/>
            <a:ext cx="3124200" cy="1120775"/>
            <a:chOff x="3216" y="2496"/>
            <a:chExt cx="1968" cy="706"/>
          </a:xfrm>
        </p:grpSpPr>
        <p:sp>
          <p:nvSpPr>
            <p:cNvPr id="182286" name="Text Box 38"/>
            <p:cNvSpPr txBox="1">
              <a:spLocks noChangeArrowheads="1"/>
            </p:cNvSpPr>
            <p:nvPr/>
          </p:nvSpPr>
          <p:spPr bwMode="auto">
            <a:xfrm>
              <a:off x="3216" y="2928"/>
              <a:ext cx="1968" cy="27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1600">
                  <a:solidFill>
                    <a:srgbClr val="FFFF00"/>
                  </a:solidFill>
                  <a:latin typeface="Albertus Extra Bold" pitchFamily="34" charset="0"/>
                </a:rPr>
                <a:t>Can IS change the Basis of competition?</a:t>
              </a:r>
            </a:p>
          </p:txBody>
        </p:sp>
        <p:sp>
          <p:nvSpPr>
            <p:cNvPr id="182287" name="Line 39"/>
            <p:cNvSpPr>
              <a:spLocks noChangeShapeType="1"/>
            </p:cNvSpPr>
            <p:nvPr/>
          </p:nvSpPr>
          <p:spPr bwMode="auto">
            <a:xfrm flipH="1" flipV="1">
              <a:off x="3600" y="2496"/>
              <a:ext cx="432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5</TotalTime>
  <Words>1812</Words>
  <Application>Microsoft Office PowerPoint</Application>
  <PresentationFormat>如螢幕大小 (4:3)</PresentationFormat>
  <Paragraphs>502</Paragraphs>
  <Slides>36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1" baseType="lpstr">
      <vt:lpstr>Albertus Extra Bold</vt:lpstr>
      <vt:lpstr>Arial Unicode MS</vt:lpstr>
      <vt:lpstr>Monotype Sorts</vt:lpstr>
      <vt:lpstr>sө</vt:lpstr>
      <vt:lpstr>華康中黑體</vt:lpstr>
      <vt:lpstr>新細明體</vt:lpstr>
      <vt:lpstr>標楷體</vt:lpstr>
      <vt:lpstr>Arial</vt:lpstr>
      <vt:lpstr>Arial Narrow</vt:lpstr>
      <vt:lpstr>Calibri</vt:lpstr>
      <vt:lpstr>Symbol</vt:lpstr>
      <vt:lpstr>Times New Roman</vt:lpstr>
      <vt:lpstr>Wingdings</vt:lpstr>
      <vt:lpstr>教學目標</vt:lpstr>
      <vt:lpstr>文件</vt:lpstr>
      <vt:lpstr>PowerPoint 簡報</vt:lpstr>
      <vt:lpstr>SIS 不同的策略階層</vt:lpstr>
      <vt:lpstr>Relationship of IS/IT investment focus to business and/or product portfolio</vt:lpstr>
      <vt:lpstr>產品組合</vt:lpstr>
      <vt:lpstr>PowerPoint 簡報</vt:lpstr>
      <vt:lpstr>產品組合</vt:lpstr>
      <vt:lpstr>目標客戶區隔</vt:lpstr>
      <vt:lpstr>新營運模式</vt:lpstr>
      <vt:lpstr>Competitive forces in an industry</vt:lpstr>
      <vt:lpstr>PowerPoint 簡報</vt:lpstr>
      <vt:lpstr>GM汽車產業分析</vt:lpstr>
      <vt:lpstr>價值鏈 (Value chain)</vt:lpstr>
      <vt:lpstr>價值鏈與策略IS</vt:lpstr>
      <vt:lpstr>GM的價值鏈與SIS</vt:lpstr>
      <vt:lpstr>高都汽車車輛交期管理系統 </vt:lpstr>
      <vt:lpstr>網際網路策略價值：關注客戶關係</vt:lpstr>
      <vt:lpstr>PowerPoint 簡報</vt:lpstr>
      <vt:lpstr>7-Eleven的IS/IT策略 </vt:lpstr>
      <vt:lpstr>門市主機</vt:lpstr>
      <vt:lpstr>筆記型電腦</vt:lpstr>
      <vt:lpstr>圖形訂貨機</vt:lpstr>
      <vt:lpstr>驗貨機</vt:lpstr>
      <vt:lpstr>收銀機</vt:lpstr>
      <vt:lpstr>物流系統</vt:lpstr>
      <vt:lpstr>物流系統</vt:lpstr>
      <vt:lpstr>物流系統</vt:lpstr>
      <vt:lpstr>物流系統</vt:lpstr>
      <vt:lpstr>物流系統</vt:lpstr>
      <vt:lpstr>進行程序與活動</vt:lpstr>
      <vt:lpstr>成效評估 </vt:lpstr>
      <vt:lpstr>PowerPoint 簡報</vt:lpstr>
      <vt:lpstr>PowerPoint 簡報</vt:lpstr>
      <vt:lpstr>PowerPoint 簡報</vt:lpstr>
      <vt:lpstr>PowerPoint 簡報</vt:lpstr>
      <vt:lpstr>永慶房仲IS/IT策略：影音宅速配</vt:lpstr>
      <vt:lpstr>永慶房仲IS/IT策略：影音宅速配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George Lee</cp:lastModifiedBy>
  <cp:revision>2</cp:revision>
  <dcterms:created xsi:type="dcterms:W3CDTF">2010-07-17T13:45:31Z</dcterms:created>
  <dcterms:modified xsi:type="dcterms:W3CDTF">2017-09-12T07:42:02Z</dcterms:modified>
</cp:coreProperties>
</file>